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09" r:id="rId1"/>
  </p:sldMasterIdLst>
  <p:notesMasterIdLst>
    <p:notesMasterId r:id="rId12"/>
  </p:notesMasterIdLst>
  <p:sldIdLst>
    <p:sldId id="525" r:id="rId2"/>
    <p:sldId id="574" r:id="rId3"/>
    <p:sldId id="570" r:id="rId4"/>
    <p:sldId id="572" r:id="rId5"/>
    <p:sldId id="573" r:id="rId6"/>
    <p:sldId id="571" r:id="rId7"/>
    <p:sldId id="578" r:id="rId8"/>
    <p:sldId id="576" r:id="rId9"/>
    <p:sldId id="575" r:id="rId10"/>
    <p:sldId id="577" r:id="rId11"/>
  </p:sldIdLst>
  <p:sldSz cx="14633575" cy="8231188"/>
  <p:notesSz cx="6797675" cy="9872663"/>
  <p:defaultTextStyle>
    <a:defPPr>
      <a:defRPr lang="zh-CN"/>
    </a:defPPr>
    <a:lvl1pPr marL="0" algn="l" defTabSz="109737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686" algn="l" defTabSz="109737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7371" algn="l" defTabSz="109737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6057" algn="l" defTabSz="109737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4743" algn="l" defTabSz="109737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3429" algn="l" defTabSz="109737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92114" algn="l" defTabSz="109737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40800" algn="l" defTabSz="109737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9486" algn="l" defTabSz="1097371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59A"/>
    <a:srgbClr val="009E42"/>
    <a:srgbClr val="7F7F7F"/>
    <a:srgbClr val="C1C6C8"/>
    <a:srgbClr val="00B2A9"/>
    <a:srgbClr val="772583"/>
    <a:srgbClr val="A8C734"/>
    <a:srgbClr val="E58339"/>
    <a:srgbClr val="C63527"/>
    <a:srgbClr val="B8DF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中度样式 3 - 强调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>
      <p:cViewPr varScale="1">
        <p:scale>
          <a:sx n="86" d="100"/>
          <a:sy n="86" d="100"/>
        </p:scale>
        <p:origin x="93" y="5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313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A1AC8-B284-4939-A687-D442749EDCB8}" type="datetimeFigureOut">
              <a:rPr lang="zh-CN" altLang="en-US" smtClean="0"/>
              <a:t>2018/12/9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37591-2BC1-4360-80D7-5D989F91C6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2656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/Divider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图片占位符 11"/>
          <p:cNvSpPr>
            <a:spLocks noGrp="1"/>
          </p:cNvSpPr>
          <p:nvPr>
            <p:ph type="pic" sz="quarter" idx="13" hasCustomPrompt="1"/>
          </p:nvPr>
        </p:nvSpPr>
        <p:spPr>
          <a:xfrm>
            <a:off x="-19051" y="0"/>
            <a:ext cx="8859837" cy="8253413"/>
          </a:xfrm>
          <a:custGeom>
            <a:avLst/>
            <a:gdLst>
              <a:gd name="connsiteX0" fmla="*/ 0 w 7550062"/>
              <a:gd name="connsiteY0" fmla="*/ 0 h 8253413"/>
              <a:gd name="connsiteX1" fmla="*/ 7368929 w 7550062"/>
              <a:gd name="connsiteY1" fmla="*/ 0 h 8253413"/>
              <a:gd name="connsiteX2" fmla="*/ 7385499 w 7550062"/>
              <a:gd name="connsiteY2" fmla="*/ 71794 h 8253413"/>
              <a:gd name="connsiteX3" fmla="*/ 7550062 w 7550062"/>
              <a:gd name="connsiteY3" fmla="*/ 1704226 h 8253413"/>
              <a:gd name="connsiteX4" fmla="*/ 4296421 w 7550062"/>
              <a:gd name="connsiteY4" fmla="*/ 8195043 h 8253413"/>
              <a:gd name="connsiteX5" fmla="*/ 4214338 w 7550062"/>
              <a:gd name="connsiteY5" fmla="*/ 8253413 h 8253413"/>
              <a:gd name="connsiteX6" fmla="*/ 0 w 7550062"/>
              <a:gd name="connsiteY6" fmla="*/ 8253413 h 825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50062" h="8253413">
                <a:moveTo>
                  <a:pt x="0" y="0"/>
                </a:moveTo>
                <a:lnTo>
                  <a:pt x="7368929" y="0"/>
                </a:lnTo>
                <a:lnTo>
                  <a:pt x="7385499" y="71794"/>
                </a:lnTo>
                <a:cubicBezTo>
                  <a:pt x="7493398" y="599084"/>
                  <a:pt x="7550062" y="1145038"/>
                  <a:pt x="7550062" y="1704226"/>
                </a:cubicBezTo>
                <a:cubicBezTo>
                  <a:pt x="7550062" y="4360370"/>
                  <a:pt x="6271581" y="6717910"/>
                  <a:pt x="4296421" y="8195043"/>
                </a:cubicBezTo>
                <a:lnTo>
                  <a:pt x="4214338" y="8253413"/>
                </a:lnTo>
                <a:lnTo>
                  <a:pt x="0" y="8253413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anchor="ctr" anchorCtr="0">
            <a:noAutofit/>
          </a:bodyPr>
          <a:lstStyle>
            <a:lvl1pPr marL="0" marR="0" indent="0" algn="l" defTabSz="1097463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bg2"/>
                </a:solidFill>
              </a:defRPr>
            </a:lvl1pPr>
          </a:lstStyle>
          <a:p>
            <a:r>
              <a:rPr lang="en-US" altLang="zh-CN" dirty="0"/>
              <a:t>Insert image</a:t>
            </a:r>
            <a:endParaRPr lang="zh-CN" altLang="en-US" dirty="0"/>
          </a:p>
        </p:txBody>
      </p:sp>
      <p:sp>
        <p:nvSpPr>
          <p:cNvPr id="49" name="标题 48"/>
          <p:cNvSpPr>
            <a:spLocks noGrp="1"/>
          </p:cNvSpPr>
          <p:nvPr>
            <p:ph type="title" hasCustomPrompt="1"/>
          </p:nvPr>
        </p:nvSpPr>
        <p:spPr>
          <a:xfrm>
            <a:off x="9145587" y="1667322"/>
            <a:ext cx="4650864" cy="2372072"/>
          </a:xfrm>
        </p:spPr>
        <p:txBody>
          <a:bodyPr>
            <a:noAutofit/>
          </a:bodyPr>
          <a:lstStyle>
            <a:lvl1pPr algn="r">
              <a:defRPr sz="4800" baseline="0">
                <a:solidFill>
                  <a:schemeClr val="accent1"/>
                </a:solidFill>
                <a:latin typeface="+mj-lt"/>
                <a:ea typeface="+mj-ea"/>
              </a:defRPr>
            </a:lvl1pPr>
          </a:lstStyle>
          <a:p>
            <a:r>
              <a:rPr lang="en-US" altLang="zh-CN" dirty="0"/>
              <a:t>Cover Option 2-1</a:t>
            </a:r>
            <a:br>
              <a:rPr lang="en-US" altLang="zh-CN" dirty="0"/>
            </a:br>
            <a:r>
              <a:rPr lang="en-US" altLang="zh-CN" dirty="0"/>
              <a:t>Title Arial Bold</a:t>
            </a:r>
            <a:br>
              <a:rPr lang="en-US" altLang="zh-CN" dirty="0"/>
            </a:br>
            <a:r>
              <a:rPr lang="en-US" altLang="zh-CN" dirty="0"/>
              <a:t>48pt</a:t>
            </a:r>
            <a:endParaRPr lang="zh-CN" altLang="en-US" dirty="0"/>
          </a:p>
        </p:txBody>
      </p:sp>
      <p:sp>
        <p:nvSpPr>
          <p:cNvPr id="52" name="文本占位符 51"/>
          <p:cNvSpPr>
            <a:spLocks noGrp="1"/>
          </p:cNvSpPr>
          <p:nvPr>
            <p:ph type="body" sz="quarter" idx="12" hasCustomPrompt="1"/>
          </p:nvPr>
        </p:nvSpPr>
        <p:spPr>
          <a:xfrm>
            <a:off x="7172771" y="5118214"/>
            <a:ext cx="6623777" cy="100965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marR="0" indent="0" algn="r" defTabSz="109746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="0" baseline="0">
                <a:solidFill>
                  <a:schemeClr val="accent1"/>
                </a:solidFill>
                <a:latin typeface="+mj-lt"/>
                <a:ea typeface="+mj-ea"/>
              </a:defRPr>
            </a:lvl1pPr>
          </a:lstStyle>
          <a:p>
            <a:pPr marL="0" marR="0" lvl="0" indent="0" algn="l" defTabSz="109746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/>
              <a:t>Subtitle Arial Bold 28pt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76B2D8-03B2-472C-A633-477B4CCFBD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4587" y="457994"/>
            <a:ext cx="1130603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517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F794C-6036-47A9-A5AA-B07A5DC37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063" y="549275"/>
            <a:ext cx="4719637" cy="19208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7161AD-A3A2-47B7-BFAA-34D637B596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21413" y="1185863"/>
            <a:ext cx="7407275" cy="58483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E1394D-7A46-4834-A387-5696AFD3D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08063" y="2470150"/>
            <a:ext cx="4719637" cy="4573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CF19DD-2D1A-4309-9D77-AB0167A22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F1EBA-0B05-464E-8F13-F1B1BE0C95DE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3E28D-C12C-4201-A19E-08EDBF58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14DF8E-1CDB-4F58-9228-90E15BB15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2D8BB-A32A-4A0F-96EA-490214EBD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63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3DEBC-F7D1-44EB-AC39-0B7C837EC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525B8D-3791-46EF-8B91-913D4BDC29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50E89-7C78-479C-9527-FACF9DE9E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F1EBA-0B05-464E-8F13-F1B1BE0C95DE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B9A43-8C21-45D7-B866-4C8CB6D97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279048-4CE2-466C-8EF7-A8C0556AA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2D8BB-A32A-4A0F-96EA-490214EBD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598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A65E36-0528-4133-9610-8AA0E3091F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472738" y="438150"/>
            <a:ext cx="3154362" cy="6975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D431F1-662F-4AA8-A31F-546B70DF1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06475" y="438150"/>
            <a:ext cx="9313863" cy="69754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AEA99-5718-4375-AA48-C502148E9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F1EBA-0B05-464E-8F13-F1B1BE0C95DE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2E7B3-9BC7-400E-BC52-68ED6CC0B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1993D-63D7-466E-8231-450414A89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2D8BB-A32A-4A0F-96EA-490214EBD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82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97D27-61AB-4378-B7ED-805857A361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0" y="1347788"/>
            <a:ext cx="10975975" cy="28654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85E5CE-2950-40DE-A950-72093E5242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4322763"/>
            <a:ext cx="10975975" cy="19875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5F7491-CD71-40D0-B697-2C8542D7B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F1EBA-0B05-464E-8F13-F1B1BE0C95DE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1B49C-88C4-46D6-8AB7-D6FBB850A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28DE9-A90D-4191-BD1F-EB2E7B3A8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2D8BB-A32A-4A0F-96EA-490214EBD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04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A3800-0F6C-4A3D-A224-00A555E0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81B63-218B-4301-88A8-5DF3333A7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06E66-9E2E-488B-AB33-98174E2C3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F1EBA-0B05-464E-8F13-F1B1BE0C95DE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D0349-A86C-4ED4-A35D-8ABA10BB2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6664B-96DB-49BC-B7EC-6E11D0CE7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2D8BB-A32A-4A0F-96EA-490214EBD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66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0A9F4-A836-4B4A-AA92-1C49B9E7C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538" y="2052638"/>
            <a:ext cx="12620625" cy="3422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9836E-8F63-4DC7-82FB-0BF8249BBA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8538" y="5508625"/>
            <a:ext cx="12620625" cy="18002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76755-00FB-424A-8D31-FEC889BA7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F1EBA-0B05-464E-8F13-F1B1BE0C95DE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911D0-3E3B-49DF-88D5-AA881425D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819D3-8B6E-4CC2-856A-6C5BAAD54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2D8BB-A32A-4A0F-96EA-490214EBD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3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0E4ED-8B35-44FB-AA14-95377CCD0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E1D93-E7AC-4D35-B08C-E368C8E2AE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06475" y="2190750"/>
            <a:ext cx="6234113" cy="52228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37F3F1-2B65-48FA-975C-4CD5D626B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92988" y="2190750"/>
            <a:ext cx="6234112" cy="52228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105BEA-3557-4863-A0B2-160C26EAD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F1EBA-0B05-464E-8F13-F1B1BE0C95DE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669DDD-8758-4112-8CC0-67C147CC6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26F768-EBAD-4BB7-9316-13E174AFA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2D8BB-A32A-4A0F-96EA-490214EBD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0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7EAB9-3937-4AE9-90CD-815AD4D7E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063" y="438150"/>
            <a:ext cx="12620625" cy="15906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A96B82-4F90-4DB5-83CE-208EE6367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8063" y="2017713"/>
            <a:ext cx="6191250" cy="989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04D589-0578-403E-BAA7-54B35D9C3D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08063" y="3006725"/>
            <a:ext cx="6191250" cy="44227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25237D-C762-482C-BA91-64C88AF65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408863" y="2017713"/>
            <a:ext cx="6219825" cy="989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23A871-AB7B-42ED-91A1-5C61037B5C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408863" y="3006725"/>
            <a:ext cx="6219825" cy="44227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CCD006-CC6C-4313-9E7C-D3ED5CB76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F1EBA-0B05-464E-8F13-F1B1BE0C95DE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A836E6-24C9-4D4B-A065-30D049411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67275A-3D8F-43A9-B506-B6626F4D4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2D8BB-A32A-4A0F-96EA-490214EBD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092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3B2D8-53F7-4D6B-BEEA-DE3A6F6D1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C9DC41-E8FC-4C39-8B85-18A5CEA7E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F1EBA-0B05-464E-8F13-F1B1BE0C95DE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6E2471-79A8-4257-8C58-B93E9B2F8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501A40-5424-45B9-8030-0860A6D0E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2D8BB-A32A-4A0F-96EA-490214EBD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1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BB6FD0-AB53-46A7-82FC-3678E9E25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F1EBA-0B05-464E-8F13-F1B1BE0C95DE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746B7E-E9C3-42F1-8B2E-0AAE55359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F7E37-F867-49F2-9B77-80A0AD5F5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2D8BB-A32A-4A0F-96EA-490214EBD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77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B8452-4990-4CE9-8671-A03999AA2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063" y="549275"/>
            <a:ext cx="4719637" cy="19208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FF854-CFE1-4A30-A869-76F80A8C7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1413" y="1185863"/>
            <a:ext cx="7407275" cy="5848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2105FC-9E78-4EE5-84DA-998FED072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08063" y="2470150"/>
            <a:ext cx="4719637" cy="4573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7A2674-AC8D-46BB-B9F6-67931FEF2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F1EBA-0B05-464E-8F13-F1B1BE0C95DE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E55D76-1992-4AC9-8B98-0539130D9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EC4C20-9E6D-4055-AE38-AB6DC5624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2D8BB-A32A-4A0F-96EA-490214EBD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453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40E5FD-1C9D-43FB-AAE0-623E1C2BE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475" y="438150"/>
            <a:ext cx="12620625" cy="1590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C0DEC2-FCB9-40C3-93F5-672819C32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6475" y="2190750"/>
            <a:ext cx="12620625" cy="5222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DE25A-C06B-4722-8F4C-B26AD95ECC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6475" y="7629525"/>
            <a:ext cx="3292475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F1EBA-0B05-464E-8F13-F1B1BE0C95DE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22841-0E1B-46AA-B53D-B24B61A98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46638" y="7629525"/>
            <a:ext cx="494030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CEDB6-829A-4E5A-93DA-6152C83E6F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34625" y="7629525"/>
            <a:ext cx="3292475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2D8BB-A32A-4A0F-96EA-490214EBD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448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7E4F5C7-FF5B-49A1-B3CF-CCA37F2ADCD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9145587" y="2515394"/>
            <a:ext cx="4650864" cy="1524000"/>
          </a:xfrm>
        </p:spPr>
        <p:txBody>
          <a:bodyPr/>
          <a:lstStyle/>
          <a:p>
            <a:br>
              <a:rPr lang="en-US" altLang="zh-CN" b="1" dirty="0"/>
            </a:br>
            <a:r>
              <a:rPr lang="en-US" altLang="zh-CN" b="1" dirty="0"/>
              <a:t>OEE System</a:t>
            </a:r>
            <a:br>
              <a:rPr lang="en-US" altLang="zh-CN" dirty="0"/>
            </a:br>
            <a:br>
              <a:rPr lang="en-US" altLang="zh-CN" dirty="0"/>
            </a:b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accent1"/>
                </a:solidFill>
              </a:rPr>
              <a:t>July 2018</a:t>
            </a:r>
            <a:endParaRPr lang="zh-CN" altLang="en-US" dirty="0">
              <a:solidFill>
                <a:schemeClr val="accent1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65A795D-92AA-4948-AAB0-802D9E90C8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87" y="229394"/>
            <a:ext cx="7485714" cy="5136282"/>
          </a:xfrm>
          <a:prstGeom prst="rect">
            <a:avLst/>
          </a:prstGeom>
          <a:effectLst>
            <a:softEdge rad="254000"/>
          </a:effectLst>
        </p:spPr>
      </p:pic>
    </p:spTree>
    <p:extLst>
      <p:ext uri="{BB962C8B-B14F-4D97-AF65-F5344CB8AC3E}">
        <p14:creationId xmlns:p14="http://schemas.microsoft.com/office/powerpoint/2010/main" val="812002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81DE57B-272E-4CD4-969D-53570E21F2E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6FA495E-4777-4346-A436-641EEE409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Reporting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408B18-CE32-4A83-B269-5E5FD0C11A7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Downtime by Reason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D2DF4D-F65A-430B-A2E0-5BDABBE32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87" y="610394"/>
            <a:ext cx="8534400" cy="2319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719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3F003F5-E84E-415F-B589-ED961BAF0C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FBA9817-EEDA-430C-AF8E-8BF7561D7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787" y="312545"/>
            <a:ext cx="13716000" cy="7755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501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Calculations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500" dirty="0"/>
              <a:t>LM3 uses the standard OEE calculation based on 3 factors: </a:t>
            </a:r>
            <a:r>
              <a:rPr lang="en-US" sz="1500" i="1" dirty="0"/>
              <a:t>Availability, Performance, </a:t>
            </a:r>
            <a:r>
              <a:rPr lang="en-US" sz="1500" dirty="0"/>
              <a:t>and</a:t>
            </a:r>
            <a:r>
              <a:rPr lang="en-US" sz="1500" i="1" dirty="0"/>
              <a:t> Quality</a:t>
            </a:r>
            <a:r>
              <a:rPr lang="en-US" sz="1500" dirty="0"/>
              <a:t>. The formula for OEE is given by:</a:t>
            </a:r>
          </a:p>
          <a:p>
            <a:r>
              <a:rPr lang="en-US" sz="1500" dirty="0"/>
              <a:t> </a:t>
            </a:r>
          </a:p>
          <a:p>
            <a:pPr algn="ctr"/>
            <a:r>
              <a:rPr lang="en-US" sz="1500" dirty="0"/>
              <a:t>OEE = Availability x Performance x Quality</a:t>
            </a:r>
          </a:p>
          <a:p>
            <a:pPr lvl="1" algn="ctr"/>
            <a:endParaRPr lang="en-US" sz="1500" b="1" dirty="0"/>
          </a:p>
          <a:p>
            <a:pPr lvl="1" algn="ctr"/>
            <a:r>
              <a:rPr lang="en-US" sz="1500" b="1" dirty="0"/>
              <a:t>Availability</a:t>
            </a:r>
          </a:p>
          <a:p>
            <a:r>
              <a:rPr lang="en-US" sz="1500" dirty="0"/>
              <a:t> </a:t>
            </a:r>
          </a:p>
          <a:p>
            <a:r>
              <a:rPr lang="en-US" sz="1500" i="1" dirty="0"/>
              <a:t>Availability</a:t>
            </a:r>
            <a:r>
              <a:rPr lang="en-US" sz="1500" dirty="0"/>
              <a:t> is a measurement of the percentage of the </a:t>
            </a:r>
            <a:r>
              <a:rPr lang="en-US" sz="1500" i="1" dirty="0"/>
              <a:t>Planned Production Time</a:t>
            </a:r>
            <a:r>
              <a:rPr lang="en-US" sz="1500" dirty="0"/>
              <a:t> that a machine remained operational. </a:t>
            </a:r>
            <a:r>
              <a:rPr lang="en-US" sz="1500" i="1" dirty="0"/>
              <a:t>Availability</a:t>
            </a:r>
            <a:r>
              <a:rPr lang="en-US" sz="1500" dirty="0"/>
              <a:t> takes into account any unplanned or planned </a:t>
            </a:r>
            <a:r>
              <a:rPr lang="en-US" sz="1500" i="1" dirty="0"/>
              <a:t>Stop Time</a:t>
            </a:r>
            <a:r>
              <a:rPr lang="en-US" sz="1500" dirty="0"/>
              <a:t>. An example of an unplanned stop event is a machine breakdown. Examples of planned stop events are scheduled breaks and scheduled changeovers. The formula for </a:t>
            </a:r>
            <a:r>
              <a:rPr lang="en-US" sz="1500" i="1" dirty="0"/>
              <a:t>Availability</a:t>
            </a:r>
            <a:r>
              <a:rPr lang="en-US" sz="1500" dirty="0"/>
              <a:t> is given by:</a:t>
            </a:r>
          </a:p>
          <a:p>
            <a:r>
              <a:rPr lang="en-US" sz="1500" dirty="0"/>
              <a:t> </a:t>
            </a:r>
          </a:p>
          <a:p>
            <a:pPr algn="ctr"/>
            <a:r>
              <a:rPr lang="en-US" sz="1500" dirty="0"/>
              <a:t>Availability = Run Time / Planned Production Time</a:t>
            </a:r>
          </a:p>
          <a:p>
            <a:r>
              <a:rPr lang="en-US" sz="1500" dirty="0"/>
              <a:t> </a:t>
            </a:r>
          </a:p>
          <a:p>
            <a:r>
              <a:rPr lang="en-US" sz="1500" dirty="0"/>
              <a:t>Where </a:t>
            </a:r>
            <a:r>
              <a:rPr lang="en-US" sz="1500" i="1" dirty="0"/>
              <a:t>Run Time</a:t>
            </a:r>
            <a:r>
              <a:rPr lang="en-US" sz="1500" dirty="0"/>
              <a:t> is given by:</a:t>
            </a:r>
          </a:p>
          <a:p>
            <a:r>
              <a:rPr lang="en-US" sz="1500" dirty="0"/>
              <a:t> </a:t>
            </a:r>
          </a:p>
          <a:p>
            <a:pPr algn="ctr"/>
            <a:r>
              <a:rPr lang="en-US" sz="1500" dirty="0"/>
              <a:t>Run Time = Planned Production Time – Stop Time</a:t>
            </a:r>
          </a:p>
          <a:p>
            <a:pPr lvl="1" algn="ctr"/>
            <a:endParaRPr lang="en-US" sz="1500" b="1" dirty="0"/>
          </a:p>
          <a:p>
            <a:pPr lvl="1" algn="ctr"/>
            <a:r>
              <a:rPr lang="en-US" sz="1500" b="1" dirty="0"/>
              <a:t>Performance</a:t>
            </a:r>
          </a:p>
          <a:p>
            <a:r>
              <a:rPr lang="en-US" sz="1500" dirty="0"/>
              <a:t> </a:t>
            </a:r>
          </a:p>
          <a:p>
            <a:r>
              <a:rPr lang="en-US" sz="1500" i="1" dirty="0"/>
              <a:t>Performance</a:t>
            </a:r>
            <a:r>
              <a:rPr lang="en-US" sz="1500" dirty="0"/>
              <a:t> is a measurement of the percentage of the maximum possible production speed that a machine was able to attain. </a:t>
            </a:r>
            <a:r>
              <a:rPr lang="en-US" sz="1500" i="1" dirty="0"/>
              <a:t>Performance</a:t>
            </a:r>
            <a:r>
              <a:rPr lang="en-US" sz="1500" dirty="0"/>
              <a:t> is based on the total number of units produced, </a:t>
            </a:r>
            <a:r>
              <a:rPr lang="en-US" sz="1500" i="1" dirty="0"/>
              <a:t>Total Count</a:t>
            </a:r>
            <a:r>
              <a:rPr lang="en-US" sz="1500" dirty="0"/>
              <a:t>, and the fastest possible time that the machine can produce one unit, </a:t>
            </a:r>
            <a:r>
              <a:rPr lang="en-US" sz="1500" i="1" dirty="0"/>
              <a:t>Ideal Cycle Time</a:t>
            </a:r>
            <a:r>
              <a:rPr lang="en-US" sz="1500" dirty="0"/>
              <a:t>. It does not take into account the number of good units produced, </a:t>
            </a:r>
            <a:r>
              <a:rPr lang="en-US" sz="1500" i="1" dirty="0"/>
              <a:t>Good Count</a:t>
            </a:r>
            <a:r>
              <a:rPr lang="en-US" sz="1500" dirty="0"/>
              <a:t>. Therefore, </a:t>
            </a:r>
            <a:r>
              <a:rPr lang="en-US" sz="1500" i="1" dirty="0"/>
              <a:t>Performance</a:t>
            </a:r>
            <a:r>
              <a:rPr lang="en-US" sz="1500" dirty="0"/>
              <a:t> values are not hurt by quality. The formula for </a:t>
            </a:r>
            <a:r>
              <a:rPr lang="en-US" sz="1500" i="1" dirty="0"/>
              <a:t>Performance</a:t>
            </a:r>
            <a:r>
              <a:rPr lang="en-US" sz="1500" dirty="0"/>
              <a:t> is given by:</a:t>
            </a:r>
          </a:p>
          <a:p>
            <a:r>
              <a:rPr lang="en-US" sz="1500" dirty="0"/>
              <a:t> </a:t>
            </a:r>
          </a:p>
          <a:p>
            <a:pPr algn="ctr"/>
            <a:r>
              <a:rPr lang="en-US" sz="1500" dirty="0"/>
              <a:t>Performance = (Ideal Cycle Time x Total Count) / Run Time</a:t>
            </a:r>
          </a:p>
          <a:p>
            <a:pPr algn="ctr"/>
            <a:endParaRPr lang="en-US" sz="1500" dirty="0"/>
          </a:p>
          <a:p>
            <a:pPr lvl="1" algn="ctr"/>
            <a:r>
              <a:rPr lang="en-US" sz="1500" b="1" dirty="0"/>
              <a:t>Quality</a:t>
            </a:r>
          </a:p>
          <a:p>
            <a:r>
              <a:rPr lang="en-US" sz="1500" dirty="0"/>
              <a:t> </a:t>
            </a:r>
          </a:p>
          <a:p>
            <a:r>
              <a:rPr lang="en-US" sz="1500" i="1" dirty="0"/>
              <a:t>Quality</a:t>
            </a:r>
            <a:r>
              <a:rPr lang="en-US" sz="1500" dirty="0"/>
              <a:t> is a simple measurement of the percentage of total number of units produced, </a:t>
            </a:r>
            <a:r>
              <a:rPr lang="en-US" sz="1500" i="1" dirty="0"/>
              <a:t>Total Count</a:t>
            </a:r>
            <a:r>
              <a:rPr lang="en-US" sz="1500" dirty="0"/>
              <a:t>, that met the quality standards, </a:t>
            </a:r>
            <a:r>
              <a:rPr lang="en-US" sz="1500" i="1" dirty="0"/>
              <a:t>Good Count</a:t>
            </a:r>
            <a:r>
              <a:rPr lang="en-US" sz="1500" dirty="0"/>
              <a:t>. The formula for </a:t>
            </a:r>
            <a:r>
              <a:rPr lang="en-US" sz="1500" i="1" dirty="0"/>
              <a:t>Quality</a:t>
            </a:r>
            <a:r>
              <a:rPr lang="en-US" sz="1500" dirty="0"/>
              <a:t> is given by:</a:t>
            </a:r>
          </a:p>
          <a:p>
            <a:r>
              <a:rPr lang="en-US" sz="1500" dirty="0"/>
              <a:t> </a:t>
            </a:r>
          </a:p>
          <a:p>
            <a:r>
              <a:rPr lang="en-US" sz="1500" dirty="0"/>
              <a:t>Quality = Good Count / Total Count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996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32">
            <a:extLst>
              <a:ext uri="{FF2B5EF4-FFF2-40B4-BE49-F238E27FC236}">
                <a16:creationId xmlns:a16="http://schemas.microsoft.com/office/drawing/2014/main" id="{F94EA0C5-4AD4-4A67-AF5A-31FA08639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3787" y="1667322"/>
            <a:ext cx="3812664" cy="1838672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Station HMI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B7CE9154-E216-43F4-84E6-4211C7BC847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Running Status</a:t>
            </a:r>
            <a:endParaRPr lang="en-US" dirty="0"/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7A9F4FAB-7BF2-4AE8-9FD6-0C6AEFC8D0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9051" y="0"/>
            <a:ext cx="8707437" cy="825341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A6B0A2-7EFA-4D91-BC91-F95E4C5FB8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87" y="591170"/>
            <a:ext cx="7178991" cy="4438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325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2DAD72EF-2B6D-4E57-ADA8-AF5266DA7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Station HMI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AD1FB66-F3EE-4E31-B38E-3BA050A4326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Start and Stop a Job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3F457CD-0730-4C06-919A-A718A14ECB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9051" y="0"/>
            <a:ext cx="8859837" cy="8253413"/>
          </a:xfrm>
        </p:spPr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FB5997-4773-4BB6-9AAA-171C1A9D2CF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68" y="1448594"/>
            <a:ext cx="2133600" cy="3429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68EA6F8-B956-49CE-A317-BA598FF082D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0459" y="2312994"/>
            <a:ext cx="2261078" cy="15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1E8B807-2C9E-434F-9E19-D562AAC36B80}"/>
              </a:ext>
            </a:extLst>
          </p:cNvPr>
          <p:cNvSpPr/>
          <p:nvPr/>
        </p:nvSpPr>
        <p:spPr>
          <a:xfrm>
            <a:off x="837027" y="4953794"/>
            <a:ext cx="14562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Start Job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A7A108-3E00-46ED-9631-DAD59CF49D3E}"/>
              </a:ext>
            </a:extLst>
          </p:cNvPr>
          <p:cNvSpPr/>
          <p:nvPr/>
        </p:nvSpPr>
        <p:spPr>
          <a:xfrm>
            <a:off x="6005209" y="3921106"/>
            <a:ext cx="131157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End Job</a:t>
            </a:r>
          </a:p>
        </p:txBody>
      </p:sp>
      <p:sp>
        <p:nvSpPr>
          <p:cNvPr id="3" name="Arrow: Curved Left 2">
            <a:extLst>
              <a:ext uri="{FF2B5EF4-FFF2-40B4-BE49-F238E27FC236}">
                <a16:creationId xmlns:a16="http://schemas.microsoft.com/office/drawing/2014/main" id="{C005B356-8611-42BA-BEF1-A4879DB1E8AA}"/>
              </a:ext>
            </a:extLst>
          </p:cNvPr>
          <p:cNvSpPr/>
          <p:nvPr/>
        </p:nvSpPr>
        <p:spPr>
          <a:xfrm>
            <a:off x="4192587" y="2743994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Arrow: Curved Down 6">
            <a:extLst>
              <a:ext uri="{FF2B5EF4-FFF2-40B4-BE49-F238E27FC236}">
                <a16:creationId xmlns:a16="http://schemas.microsoft.com/office/drawing/2014/main" id="{1E02C5F7-D7FE-44F9-A0EE-7066D44C0AA5}"/>
              </a:ext>
            </a:extLst>
          </p:cNvPr>
          <p:cNvSpPr/>
          <p:nvPr/>
        </p:nvSpPr>
        <p:spPr>
          <a:xfrm rot="16200000">
            <a:off x="2927547" y="2943908"/>
            <a:ext cx="1216152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C718DCA-061F-4356-891A-098DB9CC99A0}"/>
              </a:ext>
            </a:extLst>
          </p:cNvPr>
          <p:cNvSpPr/>
          <p:nvPr/>
        </p:nvSpPr>
        <p:spPr>
          <a:xfrm>
            <a:off x="3373503" y="3070246"/>
            <a:ext cx="13833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Monitor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5943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C843727-B195-43EA-AB4D-0AA507159F1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8E3E626A-9428-4347-95DE-59FF0C1B7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Station HMI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E4CE223-9798-4D06-9113-7C10971680F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Data Flow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EA62DD-D8B4-4E26-BF4B-C9649B063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87" y="229394"/>
            <a:ext cx="8027233" cy="4304870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190979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D1544BE9-A4D0-4CC5-81E9-91B1C8784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0787" y="1667322"/>
            <a:ext cx="4955664" cy="2067272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System Dashboard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AB6858F-4E2B-4865-9374-F2EE119DB51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Web Based View of All Stations</a:t>
            </a:r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359F80AD-AFDB-4D54-90D7-3413919404A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9051" y="0"/>
            <a:ext cx="8936037" cy="825341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98FBBAD-04B3-4BD1-B9FB-0C808CE26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87" y="971673"/>
            <a:ext cx="7441545" cy="4363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401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8D20469-5052-40FF-8DDD-A99A555C6DC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F753FCA-A04C-421E-A30A-A10F7BDC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Notifications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E45F40-2BB6-408F-91E0-911138BB6D6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Event Driven Text and E-mail Notifications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3EBC1B-811D-4841-A469-308C458AA5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87" y="240620"/>
            <a:ext cx="7826107" cy="4877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578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413E5E4-4E15-4E82-BB53-9589E6688AD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8FB9307-D5A8-4D73-AD04-58BA10583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Reporting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B6E5D8-E2F0-436E-A5B8-2F8A6C62ACD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OEE Report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8F8B61-D95E-4F57-BB05-6FFAC6665F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87" y="553437"/>
            <a:ext cx="12117951" cy="157615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691F691-E3D1-42E8-B895-3BD109EC2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986" y="2362993"/>
            <a:ext cx="7049297" cy="373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682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48043AE-2B20-4B82-A3FD-2708878D06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A43377F-9AC3-4F8D-8132-4F7376762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Reporting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42F441-8A99-4B45-8CBA-187C5F9AF9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Downtime Report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AB66EB-DF8D-4B45-BC34-5619BF099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87" y="915194"/>
            <a:ext cx="7500594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67910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3172</TotalTime>
  <Words>75</Words>
  <Application>Microsoft Office PowerPoint</Application>
  <PresentationFormat>Custom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DengXian</vt:lpstr>
      <vt:lpstr>DengXian Light</vt:lpstr>
      <vt:lpstr>SimSun</vt:lpstr>
      <vt:lpstr>Arial</vt:lpstr>
      <vt:lpstr>Calibri</vt:lpstr>
      <vt:lpstr>Calibri Light</vt:lpstr>
      <vt:lpstr>Times New Roman</vt:lpstr>
      <vt:lpstr>Custom Design</vt:lpstr>
      <vt:lpstr> OEE System  </vt:lpstr>
      <vt:lpstr>PowerPoint Presentation</vt:lpstr>
      <vt:lpstr>Station HMI</vt:lpstr>
      <vt:lpstr>Station HMI</vt:lpstr>
      <vt:lpstr>Station HMI</vt:lpstr>
      <vt:lpstr>System Dashboard</vt:lpstr>
      <vt:lpstr>Notifications</vt:lpstr>
      <vt:lpstr>Reporting</vt:lpstr>
      <vt:lpstr>Reporting</vt:lpstr>
      <vt:lpstr>Reporting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  Widescreen 16:9</dc:title>
  <dc:creator>Michael Walt</dc:creator>
  <cp:lastModifiedBy>MICHAEL WALT</cp:lastModifiedBy>
  <cp:revision>100</cp:revision>
  <cp:lastPrinted>2018-01-30T08:19:53Z</cp:lastPrinted>
  <dcterms:created xsi:type="dcterms:W3CDTF">2018-08-14T19:54:16Z</dcterms:created>
  <dcterms:modified xsi:type="dcterms:W3CDTF">2018-12-10T20:06:59Z</dcterms:modified>
</cp:coreProperties>
</file>