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9" r:id="rId1"/>
  </p:sldMasterIdLst>
  <p:notesMasterIdLst>
    <p:notesMasterId r:id="rId12"/>
  </p:notesMasterIdLst>
  <p:sldIdLst>
    <p:sldId id="525" r:id="rId2"/>
    <p:sldId id="574" r:id="rId3"/>
    <p:sldId id="570" r:id="rId4"/>
    <p:sldId id="572" r:id="rId5"/>
    <p:sldId id="573" r:id="rId6"/>
    <p:sldId id="571" r:id="rId7"/>
    <p:sldId id="578" r:id="rId8"/>
    <p:sldId id="576" r:id="rId9"/>
    <p:sldId id="575" r:id="rId10"/>
    <p:sldId id="577" r:id="rId11"/>
  </p:sldIdLst>
  <p:sldSz cx="14633575" cy="8231188"/>
  <p:notesSz cx="6797675" cy="9872663"/>
  <p:defaultTextStyle>
    <a:defPPr>
      <a:defRPr lang="zh-CN"/>
    </a:defPPr>
    <a:lvl1pPr marL="0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86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371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6057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743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429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2114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800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486" algn="l" defTabSz="109737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59A"/>
    <a:srgbClr val="009E42"/>
    <a:srgbClr val="7F7F7F"/>
    <a:srgbClr val="C1C6C8"/>
    <a:srgbClr val="00B2A9"/>
    <a:srgbClr val="772583"/>
    <a:srgbClr val="A8C734"/>
    <a:srgbClr val="E58339"/>
    <a:srgbClr val="C63527"/>
    <a:srgbClr val="B8D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>
      <p:cViewPr varScale="1">
        <p:scale>
          <a:sx n="86" d="100"/>
          <a:sy n="86" d="100"/>
        </p:scale>
        <p:origin x="93" y="5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A1AC8-B284-4939-A687-D442749EDCB8}" type="datetimeFigureOut">
              <a:rPr lang="zh-CN" altLang="en-US" smtClean="0"/>
              <a:t>2018/12/9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37591-2BC1-4360-80D7-5D989F91C6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65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Divider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11"/>
          <p:cNvSpPr>
            <a:spLocks noGrp="1"/>
          </p:cNvSpPr>
          <p:nvPr>
            <p:ph type="pic" sz="quarter" idx="13" hasCustomPrompt="1"/>
          </p:nvPr>
        </p:nvSpPr>
        <p:spPr>
          <a:xfrm>
            <a:off x="-19051" y="0"/>
            <a:ext cx="8859837" cy="8253413"/>
          </a:xfrm>
          <a:custGeom>
            <a:avLst/>
            <a:gdLst>
              <a:gd name="connsiteX0" fmla="*/ 0 w 7550062"/>
              <a:gd name="connsiteY0" fmla="*/ 0 h 8253413"/>
              <a:gd name="connsiteX1" fmla="*/ 7368929 w 7550062"/>
              <a:gd name="connsiteY1" fmla="*/ 0 h 8253413"/>
              <a:gd name="connsiteX2" fmla="*/ 7385499 w 7550062"/>
              <a:gd name="connsiteY2" fmla="*/ 71794 h 8253413"/>
              <a:gd name="connsiteX3" fmla="*/ 7550062 w 7550062"/>
              <a:gd name="connsiteY3" fmla="*/ 1704226 h 8253413"/>
              <a:gd name="connsiteX4" fmla="*/ 4296421 w 7550062"/>
              <a:gd name="connsiteY4" fmla="*/ 8195043 h 8253413"/>
              <a:gd name="connsiteX5" fmla="*/ 4214338 w 7550062"/>
              <a:gd name="connsiteY5" fmla="*/ 8253413 h 8253413"/>
              <a:gd name="connsiteX6" fmla="*/ 0 w 7550062"/>
              <a:gd name="connsiteY6" fmla="*/ 8253413 h 8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50062" h="8253413">
                <a:moveTo>
                  <a:pt x="0" y="0"/>
                </a:moveTo>
                <a:lnTo>
                  <a:pt x="7368929" y="0"/>
                </a:lnTo>
                <a:lnTo>
                  <a:pt x="7385499" y="71794"/>
                </a:lnTo>
                <a:cubicBezTo>
                  <a:pt x="7493398" y="599084"/>
                  <a:pt x="7550062" y="1145038"/>
                  <a:pt x="7550062" y="1704226"/>
                </a:cubicBezTo>
                <a:cubicBezTo>
                  <a:pt x="7550062" y="4360370"/>
                  <a:pt x="6271581" y="6717910"/>
                  <a:pt x="4296421" y="8195043"/>
                </a:cubicBezTo>
                <a:lnTo>
                  <a:pt x="4214338" y="8253413"/>
                </a:lnTo>
                <a:lnTo>
                  <a:pt x="0" y="8253413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anchor="ctr" anchorCtr="0">
            <a:noAutofit/>
          </a:bodyPr>
          <a:lstStyle>
            <a:lvl1pPr marL="0" marR="0" indent="0" algn="l" defTabSz="1097463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2"/>
                </a:solidFill>
              </a:defRPr>
            </a:lvl1pPr>
          </a:lstStyle>
          <a:p>
            <a:r>
              <a:rPr lang="en-US" altLang="zh-CN" dirty="0"/>
              <a:t>Insert image</a:t>
            </a:r>
            <a:endParaRPr lang="zh-CN" altLang="en-US" dirty="0"/>
          </a:p>
        </p:txBody>
      </p:sp>
      <p:sp>
        <p:nvSpPr>
          <p:cNvPr id="49" name="标题 48"/>
          <p:cNvSpPr>
            <a:spLocks noGrp="1"/>
          </p:cNvSpPr>
          <p:nvPr>
            <p:ph type="title" hasCustomPrompt="1"/>
          </p:nvPr>
        </p:nvSpPr>
        <p:spPr>
          <a:xfrm>
            <a:off x="9145587" y="1667322"/>
            <a:ext cx="4650864" cy="2372072"/>
          </a:xfrm>
        </p:spPr>
        <p:txBody>
          <a:bodyPr>
            <a:noAutofit/>
          </a:bodyPr>
          <a:lstStyle>
            <a:lvl1pPr algn="r">
              <a:defRPr sz="4800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r>
              <a:rPr lang="en-US" altLang="zh-CN" dirty="0"/>
              <a:t>Cover Option 2-1</a:t>
            </a:r>
            <a:br>
              <a:rPr lang="en-US" altLang="zh-CN" dirty="0"/>
            </a:br>
            <a:r>
              <a:rPr lang="en-US" altLang="zh-CN" dirty="0"/>
              <a:t>Title Arial Bold</a:t>
            </a:r>
            <a:br>
              <a:rPr lang="en-US" altLang="zh-CN" dirty="0"/>
            </a:br>
            <a:r>
              <a:rPr lang="en-US" altLang="zh-CN" dirty="0"/>
              <a:t>48pt</a:t>
            </a:r>
            <a:endParaRPr lang="zh-CN" altLang="en-US" dirty="0"/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12" hasCustomPrompt="1"/>
          </p:nvPr>
        </p:nvSpPr>
        <p:spPr>
          <a:xfrm>
            <a:off x="7172771" y="5118214"/>
            <a:ext cx="6623777" cy="10096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marR="0" indent="0" algn="r" defTabSz="10974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0" baseline="0">
                <a:solidFill>
                  <a:schemeClr val="accent1"/>
                </a:solidFill>
                <a:latin typeface="+mj-lt"/>
                <a:ea typeface="+mj-ea"/>
              </a:defRPr>
            </a:lvl1pPr>
          </a:lstStyle>
          <a:p>
            <a:pPr marL="0" marR="0" lvl="0" indent="0" algn="l" defTabSz="109746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/>
              <a:t>Subtitle Arial Bold 28pt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76B2D8-03B2-472C-A633-477B4CCFBD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4587" y="457994"/>
            <a:ext cx="113060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1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794C-6036-47A9-A5AA-B07A5DC3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9637" cy="19208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161AD-A3A2-47B7-BFAA-34D637B59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21413" y="1185863"/>
            <a:ext cx="7407275" cy="584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1394D-7A46-4834-A387-5696AFD3D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70150"/>
            <a:ext cx="4719637" cy="4573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F19DD-2D1A-4309-9D77-AB0167A2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3E28D-C12C-4201-A19E-08EDBF58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4DF8E-1CDB-4F58-9228-90E15BB1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DEBC-F7D1-44EB-AC39-0B7C837E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25B8D-3791-46EF-8B91-913D4BDC2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0E89-7C78-479C-9527-FACF9DE9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B9A43-8C21-45D7-B866-4C8CB6D9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79048-4CE2-466C-8EF7-A8C0556A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65E36-0528-4133-9610-8AA0E3091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72738" y="438150"/>
            <a:ext cx="3154362" cy="697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431F1-662F-4AA8-A31F-546B70DF1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75" y="438150"/>
            <a:ext cx="9313863" cy="697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AEA99-5718-4375-AA48-C502148E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2E7B3-9BC7-400E-BC52-68ED6CC0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1993D-63D7-466E-8231-450414A8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7D27-61AB-4378-B7ED-805857A36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7788"/>
            <a:ext cx="10975975" cy="28654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5E5CE-2950-40DE-A950-72093E524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763"/>
            <a:ext cx="10975975" cy="1987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F7491-CD71-40D0-B697-2C8542D7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1B49C-88C4-46D6-8AB7-D6FBB850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28DE9-A90D-4191-BD1F-EB2E7B3A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A3800-0F6C-4A3D-A224-00A555E0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81B63-218B-4301-88A8-5DF3333A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06E66-9E2E-488B-AB33-98174E2C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D0349-A86C-4ED4-A35D-8ABA10BB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6664B-96DB-49BC-B7EC-6E11D0CE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A9F4-A836-4B4A-AA92-1C49B9E7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2052638"/>
            <a:ext cx="12620625" cy="3422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9836E-8F63-4DC7-82FB-0BF8249BB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538" y="5508625"/>
            <a:ext cx="12620625" cy="18002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76755-00FB-424A-8D31-FEC889BA7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911D0-3E3B-49DF-88D5-AA881425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819D3-8B6E-4CC2-856A-6C5BAAD5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E4ED-8B35-44FB-AA14-95377CCD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E1D93-E7AC-4D35-B08C-E368C8E2A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6475" y="2190750"/>
            <a:ext cx="6234113" cy="5222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7F3F1-2B65-48FA-975C-4CD5D626B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2988" y="2190750"/>
            <a:ext cx="6234112" cy="5222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05BEA-3557-4863-A0B2-160C26EA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69DDD-8758-4112-8CC0-67C147C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6F768-EBAD-4BB7-9316-13E174AF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EAB9-3937-4AE9-90CD-815AD4D7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20625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96B82-4F90-4DB5-83CE-208EE6367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91250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4D589-0578-403E-BAA7-54B35D9C3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91250" cy="4422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5237D-C762-482C-BA91-64C88AF65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8863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3A871-AB7B-42ED-91A1-5C61037B5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8863" y="3006725"/>
            <a:ext cx="6219825" cy="4422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CD006-CC6C-4313-9E7C-D3ED5CB7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836E6-24C9-4D4B-A065-30D04941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7275A-3D8F-43A9-B506-B6626F4D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B2D8-53F7-4D6B-BEEA-DE3A6F6D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9DC41-E8FC-4C39-8B85-18A5CEA7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E2471-79A8-4257-8C58-B93E9B2F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01A40-5424-45B9-8030-0860A6D0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B6FD0-AB53-46A7-82FC-3678E9E2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46B7E-E9C3-42F1-8B2E-0AAE5535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F7E37-F867-49F2-9B77-80A0AD5F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B8452-4990-4CE9-8671-A03999AA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9637" cy="19208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FF854-CFE1-4A30-A869-76F80A8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413" y="1185863"/>
            <a:ext cx="7407275" cy="5848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105FC-9E78-4EE5-84DA-998FED072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70150"/>
            <a:ext cx="4719637" cy="4573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A2674-AC8D-46BB-B9F6-67931FEF2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55D76-1992-4AC9-8B98-0539130D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C4C20-9E6D-4055-AE38-AB6DC562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0E5FD-1C9D-43FB-AAE0-623E1C2BE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438150"/>
            <a:ext cx="12620625" cy="159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0DEC2-FCB9-40C3-93F5-672819C3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475" y="2190750"/>
            <a:ext cx="12620625" cy="522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E25A-C06B-4722-8F4C-B26AD95EC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475" y="7629525"/>
            <a:ext cx="329247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1EBA-0B05-464E-8F13-F1B1BE0C95DE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22841-0E1B-46AA-B53D-B24B61A98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638" y="7629525"/>
            <a:ext cx="49403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EDB6-829A-4E5A-93DA-6152C83E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4625" y="7629525"/>
            <a:ext cx="329247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D8BB-A32A-4A0F-96EA-490214EBD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7E4F5C7-FF5B-49A1-B3CF-CCA37F2ADC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145587" y="2515394"/>
            <a:ext cx="4650864" cy="1524000"/>
          </a:xfrm>
        </p:spPr>
        <p:txBody>
          <a:bodyPr/>
          <a:lstStyle/>
          <a:p>
            <a:br>
              <a:rPr lang="en-US" altLang="zh-CN" b="1" dirty="0"/>
            </a:br>
            <a:r>
              <a:rPr lang="en-US" altLang="zh-CN" b="1" dirty="0"/>
              <a:t>OEE System</a:t>
            </a: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/>
                </a:solidFill>
              </a:rPr>
              <a:t>July 2018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5A795D-92AA-4948-AAB0-802D9E90C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" y="229394"/>
            <a:ext cx="7485714" cy="5136282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81200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1DE57B-272E-4CD4-969D-53570E21F2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FA495E-4777-4346-A436-641EEE40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Reporting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408B18-CE32-4A83-B269-5E5FD0C11A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Downtime by Reason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2DF4D-F65A-430B-A2E0-5BDABBE32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87" y="610394"/>
            <a:ext cx="8534400" cy="231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3F003F5-E84E-415F-B589-ED961BAF0C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FBA9817-EEDA-430C-AF8E-8BF7561D7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7" y="312545"/>
            <a:ext cx="13716000" cy="775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Calculations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500" dirty="0"/>
              <a:t>LM3 uses the standard OEE calculation based on 3 factors: </a:t>
            </a:r>
            <a:r>
              <a:rPr lang="en-US" sz="1500" i="1" dirty="0"/>
              <a:t>Availability, Performance, </a:t>
            </a:r>
            <a:r>
              <a:rPr lang="en-US" sz="1500" dirty="0"/>
              <a:t>and</a:t>
            </a:r>
            <a:r>
              <a:rPr lang="en-US" sz="1500" i="1" dirty="0"/>
              <a:t> Quality</a:t>
            </a:r>
            <a:r>
              <a:rPr lang="en-US" sz="1500" dirty="0"/>
              <a:t>. The formula for OEE is given by:</a:t>
            </a:r>
          </a:p>
          <a:p>
            <a:r>
              <a:rPr lang="en-US" sz="1500" dirty="0"/>
              <a:t> </a:t>
            </a:r>
          </a:p>
          <a:p>
            <a:pPr algn="ctr"/>
            <a:r>
              <a:rPr lang="en-US" sz="1500" dirty="0"/>
              <a:t>OEE = Availability x Performance x Quality</a:t>
            </a:r>
          </a:p>
          <a:p>
            <a:pPr lvl="1" algn="ctr"/>
            <a:endParaRPr lang="en-US" sz="1500" b="1" dirty="0"/>
          </a:p>
          <a:p>
            <a:pPr lvl="1" algn="ctr"/>
            <a:r>
              <a:rPr lang="en-US" sz="1500" b="1" dirty="0"/>
              <a:t>Availability</a:t>
            </a:r>
          </a:p>
          <a:p>
            <a:r>
              <a:rPr lang="en-US" sz="1500" dirty="0"/>
              <a:t> </a:t>
            </a:r>
          </a:p>
          <a:p>
            <a:r>
              <a:rPr lang="en-US" sz="1500" i="1" dirty="0"/>
              <a:t>Availability</a:t>
            </a:r>
            <a:r>
              <a:rPr lang="en-US" sz="1500" dirty="0"/>
              <a:t> is a measurement of the percentage of the </a:t>
            </a:r>
            <a:r>
              <a:rPr lang="en-US" sz="1500" i="1" dirty="0"/>
              <a:t>Planned Production Time</a:t>
            </a:r>
            <a:r>
              <a:rPr lang="en-US" sz="1500" dirty="0"/>
              <a:t> that a machine remained operational. </a:t>
            </a:r>
            <a:r>
              <a:rPr lang="en-US" sz="1500" i="1" dirty="0"/>
              <a:t>Availability</a:t>
            </a:r>
            <a:r>
              <a:rPr lang="en-US" sz="1500" dirty="0"/>
              <a:t> takes into account any unplanned or planned </a:t>
            </a:r>
            <a:r>
              <a:rPr lang="en-US" sz="1500" i="1" dirty="0"/>
              <a:t>Stop Time</a:t>
            </a:r>
            <a:r>
              <a:rPr lang="en-US" sz="1500" dirty="0"/>
              <a:t>. An example of an unplanned stop event is a machine breakdown. Examples of planned stop events are scheduled breaks and scheduled changeovers. The formula for </a:t>
            </a:r>
            <a:r>
              <a:rPr lang="en-US" sz="1500" i="1" dirty="0"/>
              <a:t>Availability</a:t>
            </a:r>
            <a:r>
              <a:rPr lang="en-US" sz="1500" dirty="0"/>
              <a:t> is given by:</a:t>
            </a:r>
          </a:p>
          <a:p>
            <a:r>
              <a:rPr lang="en-US" sz="1500" dirty="0"/>
              <a:t> </a:t>
            </a:r>
          </a:p>
          <a:p>
            <a:pPr algn="ctr"/>
            <a:r>
              <a:rPr lang="en-US" sz="1500" dirty="0"/>
              <a:t>Availability = Run Time / Planned Production Time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Where </a:t>
            </a:r>
            <a:r>
              <a:rPr lang="en-US" sz="1500" i="1" dirty="0"/>
              <a:t>Run Time</a:t>
            </a:r>
            <a:r>
              <a:rPr lang="en-US" sz="1500" dirty="0"/>
              <a:t> is given by:</a:t>
            </a:r>
          </a:p>
          <a:p>
            <a:r>
              <a:rPr lang="en-US" sz="1500" dirty="0"/>
              <a:t> </a:t>
            </a:r>
          </a:p>
          <a:p>
            <a:pPr algn="ctr"/>
            <a:r>
              <a:rPr lang="en-US" sz="1500" dirty="0"/>
              <a:t>Run Time = Planned Production Time – Stop Time</a:t>
            </a:r>
          </a:p>
          <a:p>
            <a:pPr lvl="1" algn="ctr"/>
            <a:endParaRPr lang="en-US" sz="1500" b="1" dirty="0"/>
          </a:p>
          <a:p>
            <a:pPr lvl="1" algn="ctr"/>
            <a:r>
              <a:rPr lang="en-US" sz="1500" b="1" dirty="0"/>
              <a:t>Performance</a:t>
            </a:r>
          </a:p>
          <a:p>
            <a:r>
              <a:rPr lang="en-US" sz="1500" dirty="0"/>
              <a:t> </a:t>
            </a:r>
          </a:p>
          <a:p>
            <a:r>
              <a:rPr lang="en-US" sz="1500" i="1" dirty="0"/>
              <a:t>Performance</a:t>
            </a:r>
            <a:r>
              <a:rPr lang="en-US" sz="1500" dirty="0"/>
              <a:t> is a measurement of the percentage of the maximum possible production speed that a machine was able to attain. </a:t>
            </a:r>
            <a:r>
              <a:rPr lang="en-US" sz="1500" i="1" dirty="0"/>
              <a:t>Performance</a:t>
            </a:r>
            <a:r>
              <a:rPr lang="en-US" sz="1500" dirty="0"/>
              <a:t> is based on the total number of units produced, </a:t>
            </a:r>
            <a:r>
              <a:rPr lang="en-US" sz="1500" i="1" dirty="0"/>
              <a:t>Total Count</a:t>
            </a:r>
            <a:r>
              <a:rPr lang="en-US" sz="1500" dirty="0"/>
              <a:t>, and the fastest possible time that the machine can produce one unit, </a:t>
            </a:r>
            <a:r>
              <a:rPr lang="en-US" sz="1500" i="1" dirty="0"/>
              <a:t>Ideal Cycle Time</a:t>
            </a:r>
            <a:r>
              <a:rPr lang="en-US" sz="1500" dirty="0"/>
              <a:t>. It does not take into account the number of good units produced, </a:t>
            </a:r>
            <a:r>
              <a:rPr lang="en-US" sz="1500" i="1" dirty="0"/>
              <a:t>Good Count</a:t>
            </a:r>
            <a:r>
              <a:rPr lang="en-US" sz="1500" dirty="0"/>
              <a:t>. Therefore, </a:t>
            </a:r>
            <a:r>
              <a:rPr lang="en-US" sz="1500" i="1" dirty="0"/>
              <a:t>Performance</a:t>
            </a:r>
            <a:r>
              <a:rPr lang="en-US" sz="1500" dirty="0"/>
              <a:t> values are not hurt by quality. The formula for </a:t>
            </a:r>
            <a:r>
              <a:rPr lang="en-US" sz="1500" i="1" dirty="0"/>
              <a:t>Performance</a:t>
            </a:r>
            <a:r>
              <a:rPr lang="en-US" sz="1500" dirty="0"/>
              <a:t> is given by:</a:t>
            </a:r>
          </a:p>
          <a:p>
            <a:r>
              <a:rPr lang="en-US" sz="1500" dirty="0"/>
              <a:t> </a:t>
            </a:r>
          </a:p>
          <a:p>
            <a:pPr algn="ctr"/>
            <a:r>
              <a:rPr lang="en-US" sz="1500" dirty="0"/>
              <a:t>Performance = (Ideal Cycle Time x Total Count) / Run Time</a:t>
            </a:r>
          </a:p>
          <a:p>
            <a:pPr algn="ctr"/>
            <a:endParaRPr lang="en-US" sz="1500" dirty="0"/>
          </a:p>
          <a:p>
            <a:pPr lvl="1" algn="ctr"/>
            <a:r>
              <a:rPr lang="en-US" sz="1500" b="1" dirty="0"/>
              <a:t>Quality</a:t>
            </a:r>
          </a:p>
          <a:p>
            <a:r>
              <a:rPr lang="en-US" sz="1500" dirty="0"/>
              <a:t> </a:t>
            </a:r>
          </a:p>
          <a:p>
            <a:r>
              <a:rPr lang="en-US" sz="1500" i="1" dirty="0"/>
              <a:t>Quality</a:t>
            </a:r>
            <a:r>
              <a:rPr lang="en-US" sz="1500" dirty="0"/>
              <a:t> is a simple measurement of the percentage of total number of units produced, </a:t>
            </a:r>
            <a:r>
              <a:rPr lang="en-US" sz="1500" i="1" dirty="0"/>
              <a:t>Total Count</a:t>
            </a:r>
            <a:r>
              <a:rPr lang="en-US" sz="1500" dirty="0"/>
              <a:t>, that met the quality standards, </a:t>
            </a:r>
            <a:r>
              <a:rPr lang="en-US" sz="1500" i="1" dirty="0"/>
              <a:t>Good Count</a:t>
            </a:r>
            <a:r>
              <a:rPr lang="en-US" sz="1500" dirty="0"/>
              <a:t>. The formula for </a:t>
            </a:r>
            <a:r>
              <a:rPr lang="en-US" sz="1500" i="1" dirty="0"/>
              <a:t>Quality</a:t>
            </a:r>
            <a:r>
              <a:rPr lang="en-US" sz="1500" dirty="0"/>
              <a:t> is given by: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Quality = Good Count / Total Count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9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F94EA0C5-4AD4-4A67-AF5A-31FA0863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3787" y="1667322"/>
            <a:ext cx="3812664" cy="183867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Station HMI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7CE9154-E216-43F4-84E6-4211C7BC84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Running Status</a:t>
            </a:r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7A9F4FAB-7BF2-4AE8-9FD6-0C6AEFC8D0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9051" y="0"/>
            <a:ext cx="8707437" cy="82534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A6B0A2-7EFA-4D91-BC91-F95E4C5FB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" y="591170"/>
            <a:ext cx="7178991" cy="443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DAD72EF-2B6D-4E57-ADA8-AF5266DA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Station HMI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AD1FB66-F3EE-4E31-B38E-3BA050A432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Start and Stop a Job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3F457CD-0730-4C06-919A-A718A14EC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9051" y="0"/>
            <a:ext cx="8859837" cy="8253413"/>
          </a:xfrm>
        </p:spPr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FB5997-4773-4BB6-9AAA-171C1A9D2C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" y="1448594"/>
            <a:ext cx="21336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8EA6F8-B956-49CE-A317-BA598FF082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459" y="2312994"/>
            <a:ext cx="2261078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B807-2C9E-434F-9E19-D562AAC36B80}"/>
              </a:ext>
            </a:extLst>
          </p:cNvPr>
          <p:cNvSpPr/>
          <p:nvPr/>
        </p:nvSpPr>
        <p:spPr>
          <a:xfrm>
            <a:off x="837027" y="4953794"/>
            <a:ext cx="1456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 Job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A7A108-3E00-46ED-9631-DAD59CF49D3E}"/>
              </a:ext>
            </a:extLst>
          </p:cNvPr>
          <p:cNvSpPr/>
          <p:nvPr/>
        </p:nvSpPr>
        <p:spPr>
          <a:xfrm>
            <a:off x="6005209" y="3921106"/>
            <a:ext cx="1311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 Job</a:t>
            </a: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C005B356-8611-42BA-BEF1-A4879DB1E8AA}"/>
              </a:ext>
            </a:extLst>
          </p:cNvPr>
          <p:cNvSpPr/>
          <p:nvPr/>
        </p:nvSpPr>
        <p:spPr>
          <a:xfrm>
            <a:off x="4192587" y="274399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1E02C5F7-D7FE-44F9-A0EE-7066D44C0AA5}"/>
              </a:ext>
            </a:extLst>
          </p:cNvPr>
          <p:cNvSpPr/>
          <p:nvPr/>
        </p:nvSpPr>
        <p:spPr>
          <a:xfrm rot="16200000">
            <a:off x="2927547" y="2943908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718DCA-061F-4356-891A-098DB9CC99A0}"/>
              </a:ext>
            </a:extLst>
          </p:cNvPr>
          <p:cNvSpPr/>
          <p:nvPr/>
        </p:nvSpPr>
        <p:spPr>
          <a:xfrm>
            <a:off x="3373503" y="3070246"/>
            <a:ext cx="13833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Monitor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94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843727-B195-43EA-AB4D-0AA507159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E3E626A-9428-4347-95DE-59FF0C1B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Station HMI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E4CE223-9798-4D06-9113-7C10971680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Data Flow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EA62DD-D8B4-4E26-BF4B-C9649B063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87" y="229394"/>
            <a:ext cx="8027233" cy="430487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9097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D1544BE9-A4D0-4CC5-81E9-91B1C878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787" y="1667322"/>
            <a:ext cx="4955664" cy="206727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System Dashboard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AB6858F-4E2B-4865-9374-F2EE119DB5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Web Based View of All Stations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59F80AD-AFDB-4D54-90D7-3413919404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9051" y="0"/>
            <a:ext cx="8936037" cy="82534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8FBBAD-04B3-4BD1-B9FB-0C808CE26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" y="971673"/>
            <a:ext cx="7441545" cy="436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0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8D20469-5052-40FF-8DDD-A99A555C6D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753FCA-A04C-421E-A30A-A10F7BDC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Notifications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45F40-2BB6-408F-91E0-911138BB6D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Event Driven Text and E-mail Notifications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3EBC1B-811D-4841-A469-308C458AA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" y="240620"/>
            <a:ext cx="7826107" cy="487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7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13E5E4-4E15-4E82-BB53-9589E6688A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FB9307-D5A8-4D73-AD04-58BA1058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Reporting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6E5D8-E2F0-436E-A5B8-2F8A6C62A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OEE Report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8F8B61-D95E-4F57-BB05-6FFAC6665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87" y="553437"/>
            <a:ext cx="12117951" cy="15761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91F691-E3D1-42E8-B895-3BD109EC2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86" y="2362993"/>
            <a:ext cx="7049297" cy="373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8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48043AE-2B20-4B82-A3FD-2708878D06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43377F-9AC3-4F8D-8132-4F737676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Reporting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2F441-8A99-4B45-8CBA-187C5F9AF9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Downtime Report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AB66EB-DF8D-4B45-BC34-5619BF09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" y="915194"/>
            <a:ext cx="750059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7910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75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DengXian</vt:lpstr>
      <vt:lpstr>DengXian Light</vt:lpstr>
      <vt:lpstr>SimSun</vt:lpstr>
      <vt:lpstr>Arial</vt:lpstr>
      <vt:lpstr>Calibri</vt:lpstr>
      <vt:lpstr>Calibri Light</vt:lpstr>
      <vt:lpstr>Times New Roman</vt:lpstr>
      <vt:lpstr>Custom Design</vt:lpstr>
      <vt:lpstr> OEE System  </vt:lpstr>
      <vt:lpstr>PowerPoint Presentation</vt:lpstr>
      <vt:lpstr>Station HMI</vt:lpstr>
      <vt:lpstr>Station HMI</vt:lpstr>
      <vt:lpstr>Station HMI</vt:lpstr>
      <vt:lpstr>System Dashboard</vt:lpstr>
      <vt:lpstr>Notifications</vt:lpstr>
      <vt:lpstr>Reporting</vt:lpstr>
      <vt:lpstr>Reporting</vt:lpstr>
      <vt:lpstr>Reporting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 Widescreen 16:9</dc:title>
  <dc:creator>Michael Walt</dc:creator>
  <cp:lastModifiedBy>MICHAEL WALT</cp:lastModifiedBy>
  <cp:revision>100</cp:revision>
  <cp:lastPrinted>2018-01-30T08:19:53Z</cp:lastPrinted>
  <dcterms:created xsi:type="dcterms:W3CDTF">2018-08-14T19:54:16Z</dcterms:created>
  <dcterms:modified xsi:type="dcterms:W3CDTF">2018-12-10T20:06:59Z</dcterms:modified>
</cp:coreProperties>
</file>