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2661" autoAdjust="0"/>
  </p:normalViewPr>
  <p:slideViewPr>
    <p:cSldViewPr snapToGrid="0">
      <p:cViewPr varScale="1">
        <p:scale>
          <a:sx n="86" d="100"/>
          <a:sy n="86" d="100"/>
        </p:scale>
        <p:origin x="96" y="186"/>
      </p:cViewPr>
      <p:guideLst/>
    </p:cSldViewPr>
  </p:slideViewPr>
  <p:outlineViewPr>
    <p:cViewPr>
      <p:scale>
        <a:sx n="33" d="100"/>
        <a:sy n="33" d="100"/>
      </p:scale>
      <p:origin x="0" y="-12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D593E-4381-4030-9196-C62E6ADA2777}" type="datetimeFigureOut">
              <a:rPr lang="en-US" smtClean="0"/>
              <a:t>12/21/2018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BD334-9DE8-4FA3-AFFB-4DA03C31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3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72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11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84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8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36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9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3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28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9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D334-9DE8-4FA3-AFFB-4DA03C314F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0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 cap="none" baseline="0">
                <a:latin typeface="vArial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docs.opendatakit.org/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8EFE-7A45-41CA-B3A8-8A13B55E5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322" y="1273364"/>
            <a:ext cx="10817355" cy="2854019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mDAQ</a:t>
            </a:r>
            <a:br>
              <a:rPr lang="en-US" dirty="0"/>
            </a:br>
            <a:r>
              <a:rPr lang="en-US" sz="2800" cap="all" dirty="0"/>
              <a:t>Mobile Data Collection Solution</a:t>
            </a:r>
            <a:br>
              <a:rPr lang="en-US" cap="all" dirty="0"/>
            </a:br>
            <a:br>
              <a:rPr lang="en-US" cap="all" dirty="0"/>
            </a:br>
            <a:r>
              <a:rPr lang="en-US" sz="4000" cap="all" dirty="0"/>
              <a:t>Product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98B18-96F0-487A-93A8-F192A6F87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726" y="5166966"/>
            <a:ext cx="6704545" cy="10429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D9E072-B343-468D-9E57-908053FD6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"/>
    </mc:Choice>
    <mc:Fallback xmlns="">
      <p:transition spd="slow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76EED49-1710-4E9A-8E20-2CA86A313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88B63-E373-48FF-826F-641A0DDC1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913" y="1586052"/>
            <a:ext cx="1031680" cy="409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BF04A-AC3D-4D65-8D03-211B270A3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713058">
            <a:off x="3065822" y="4393931"/>
            <a:ext cx="386633" cy="60853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D68B31-3D32-4A5B-A704-9B4648866EF7}"/>
              </a:ext>
            </a:extLst>
          </p:cNvPr>
          <p:cNvSpPr/>
          <p:nvPr/>
        </p:nvSpPr>
        <p:spPr>
          <a:xfrm>
            <a:off x="1363020" y="1456990"/>
            <a:ext cx="3162386" cy="4650658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D35A67-4D7B-491E-8DB7-EDE170F408CD}"/>
              </a:ext>
            </a:extLst>
          </p:cNvPr>
          <p:cNvSpPr/>
          <p:nvPr/>
        </p:nvSpPr>
        <p:spPr>
          <a:xfrm>
            <a:off x="7713406" y="919317"/>
            <a:ext cx="1877962" cy="5176684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A02498-BE99-4B18-8773-786A82577422}"/>
              </a:ext>
            </a:extLst>
          </p:cNvPr>
          <p:cNvSpPr/>
          <p:nvPr/>
        </p:nvSpPr>
        <p:spPr>
          <a:xfrm>
            <a:off x="4645692" y="4286865"/>
            <a:ext cx="2748166" cy="1258529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816626-7EFD-4746-A335-2E9603B9F65F}"/>
              </a:ext>
            </a:extLst>
          </p:cNvPr>
          <p:cNvSpPr/>
          <p:nvPr/>
        </p:nvSpPr>
        <p:spPr>
          <a:xfrm>
            <a:off x="4744066" y="585020"/>
            <a:ext cx="2231923" cy="1489585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82666-3CBF-48F8-87B5-A78F33C62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659" y="2879"/>
            <a:ext cx="9311538" cy="64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3"/>
    </mc:Choice>
    <mc:Fallback xmlns="">
      <p:transition spd="slow" advTm="48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809DE-E1F8-432D-98B0-1AC48F4C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54878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Deployment and Installation process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A00E79-D1DE-4466-9830-0908F9AFA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FA61F1-391A-487E-AE61-C8401DA2D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597" y="996250"/>
            <a:ext cx="9824805" cy="57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79"/>
    </mc:Choice>
    <mc:Fallback xmlns="">
      <p:transition spd="slow" advTm="31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D2C2-C439-4297-95D1-9A83AE74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4726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Question and flow editor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1F6AD-02C2-4142-908F-D1A89CBE5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290" y="1543296"/>
            <a:ext cx="8461420" cy="458326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A12178-4DDB-46BE-9953-8B7EF26DB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1"/>
    </mc:Choice>
    <mc:Fallback xmlns="">
      <p:transition spd="slow" advTm="3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761A8-F740-45EF-BE86-384BD1C39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807" y="0"/>
            <a:ext cx="9905998" cy="1478570"/>
          </a:xfrm>
        </p:spPr>
        <p:txBody>
          <a:bodyPr/>
          <a:lstStyle/>
          <a:p>
            <a:r>
              <a:rPr lang="en-US" dirty="0"/>
              <a:t>Mobile device data collection for process validation</a:t>
            </a:r>
          </a:p>
        </p:txBody>
      </p:sp>
      <p:pic>
        <p:nvPicPr>
          <p:cNvPr id="4" name="image48.png">
            <a:extLst>
              <a:ext uri="{FF2B5EF4-FFF2-40B4-BE49-F238E27FC236}">
                <a16:creationId xmlns:a16="http://schemas.microsoft.com/office/drawing/2014/main" id="{CB245DFB-F90C-421A-8C98-80F075A4F39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39" y="1600200"/>
            <a:ext cx="2743200" cy="3657600"/>
          </a:xfrm>
          <a:prstGeom prst="rect">
            <a:avLst/>
          </a:prstGeom>
          <a:ln/>
        </p:spPr>
      </p:pic>
      <p:pic>
        <p:nvPicPr>
          <p:cNvPr id="6" name="image23.png">
            <a:extLst>
              <a:ext uri="{FF2B5EF4-FFF2-40B4-BE49-F238E27FC236}">
                <a16:creationId xmlns:a16="http://schemas.microsoft.com/office/drawing/2014/main" id="{1BF04646-173C-43C8-92AF-941D488A129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254846" y="1600200"/>
            <a:ext cx="2743200" cy="3657600"/>
          </a:xfrm>
          <a:prstGeom prst="rect">
            <a:avLst/>
          </a:prstGeom>
          <a:ln/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56EE7A3-DCA8-4138-AE89-E5FECB48B7F1}"/>
              </a:ext>
            </a:extLst>
          </p:cNvPr>
          <p:cNvSpPr/>
          <p:nvPr/>
        </p:nvSpPr>
        <p:spPr>
          <a:xfrm>
            <a:off x="3261306" y="3342068"/>
            <a:ext cx="460688" cy="199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F1E40B-2F51-4F07-9BAA-6520D8A8330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053" y="2905796"/>
            <a:ext cx="1332156" cy="10721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26965-B77C-4CA1-B531-0278C065CEB4}"/>
              </a:ext>
            </a:extLst>
          </p:cNvPr>
          <p:cNvSpPr/>
          <p:nvPr/>
        </p:nvSpPr>
        <p:spPr>
          <a:xfrm>
            <a:off x="10022721" y="3015255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=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7E3A30F-731B-4CF1-9B39-81AC37D62B97}"/>
              </a:ext>
            </a:extLst>
          </p:cNvPr>
          <p:cNvSpPr/>
          <p:nvPr/>
        </p:nvSpPr>
        <p:spPr>
          <a:xfrm>
            <a:off x="6640245" y="3342068"/>
            <a:ext cx="460688" cy="199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DAF374F-007E-4F4D-8147-D63FF2A36AE8}"/>
              </a:ext>
            </a:extLst>
          </p:cNvPr>
          <p:cNvSpPr txBox="1">
            <a:spLocks/>
          </p:cNvSpPr>
          <p:nvPr/>
        </p:nvSpPr>
        <p:spPr>
          <a:xfrm>
            <a:off x="344704" y="5379430"/>
            <a:ext cx="2743200" cy="10535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User logs in for  accountability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663222-BE7B-423D-B38E-F8D41B867E4A}"/>
              </a:ext>
            </a:extLst>
          </p:cNvPr>
          <p:cNvSpPr txBox="1">
            <a:spLocks/>
          </p:cNvSpPr>
          <p:nvPr/>
        </p:nvSpPr>
        <p:spPr>
          <a:xfrm>
            <a:off x="3783363" y="5379430"/>
            <a:ext cx="2743200" cy="10535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User completes process validation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6CE4D21-438D-4B36-BE04-1BB68E133F50}"/>
              </a:ext>
            </a:extLst>
          </p:cNvPr>
          <p:cNvSpPr txBox="1">
            <a:spLocks/>
          </p:cNvSpPr>
          <p:nvPr/>
        </p:nvSpPr>
        <p:spPr>
          <a:xfrm>
            <a:off x="7279521" y="5379430"/>
            <a:ext cx="2743200" cy="10535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User submits collected data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352FA0-45DC-438F-9FF3-23C5B7617780}"/>
              </a:ext>
            </a:extLst>
          </p:cNvPr>
          <p:cNvSpPr txBox="1">
            <a:spLocks/>
          </p:cNvSpPr>
          <p:nvPr/>
        </p:nvSpPr>
        <p:spPr>
          <a:xfrm>
            <a:off x="10151958" y="4112471"/>
            <a:ext cx="2040041" cy="26820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Validated </a:t>
            </a:r>
            <a:r>
              <a:rPr lang="en-US" dirty="0" err="1"/>
              <a:t>Proces</a:t>
            </a:r>
            <a:r>
              <a:rPr lang="en-US" dirty="0"/>
              <a:t>, Usable Machine, and Satisfied Customer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19AF28-1428-40B9-AB15-D42FE59AE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27EB28-26C2-468D-96CF-D4C1CE93E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411" y="1613079"/>
            <a:ext cx="27622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5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0"/>
    </mc:Choice>
    <mc:Fallback xmlns="">
      <p:transition spd="slow" advTm="2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DE331-4D08-4B1C-9D98-59524A61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103363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System Components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399A-0841-4FE1-A274-7E74EF7C7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1332963"/>
            <a:ext cx="4878389" cy="517730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600" dirty="0"/>
              <a:t>Components</a:t>
            </a:r>
          </a:p>
          <a:p>
            <a:pPr lvl="0"/>
            <a:r>
              <a:rPr lang="en-US" sz="1400" dirty="0"/>
              <a:t>Android Mobile Devices</a:t>
            </a:r>
          </a:p>
          <a:p>
            <a:pPr lvl="0"/>
            <a:r>
              <a:rPr lang="en-US" sz="1400" dirty="0" err="1"/>
              <a:t>mDAQ</a:t>
            </a:r>
            <a:r>
              <a:rPr lang="en-US" sz="1400" dirty="0"/>
              <a:t> Control Boxes</a:t>
            </a:r>
          </a:p>
          <a:p>
            <a:pPr lvl="0"/>
            <a:r>
              <a:rPr lang="en-US" sz="1400" dirty="0"/>
              <a:t>Android App</a:t>
            </a:r>
          </a:p>
          <a:p>
            <a:pPr lvl="1"/>
            <a:r>
              <a:rPr lang="en-US" sz="1400" dirty="0"/>
              <a:t>ODK Collect</a:t>
            </a:r>
          </a:p>
          <a:p>
            <a:pPr lvl="0"/>
            <a:r>
              <a:rPr lang="en-US" sz="1400" dirty="0"/>
              <a:t>Host Server Software</a:t>
            </a:r>
          </a:p>
          <a:p>
            <a:pPr lvl="1"/>
            <a:r>
              <a:rPr lang="en-US" sz="1400" dirty="0"/>
              <a:t>ODK Aggregate</a:t>
            </a:r>
          </a:p>
          <a:p>
            <a:pPr lvl="1"/>
            <a:r>
              <a:rPr lang="en-US" sz="1400" dirty="0"/>
              <a:t>SQL Database</a:t>
            </a:r>
          </a:p>
          <a:p>
            <a:pPr lvl="1"/>
            <a:r>
              <a:rPr lang="en-US" sz="1400" dirty="0" err="1"/>
              <a:t>mDAQ</a:t>
            </a:r>
            <a:r>
              <a:rPr lang="en-US" sz="1400" dirty="0"/>
              <a:t> Control Software</a:t>
            </a:r>
          </a:p>
          <a:p>
            <a:r>
              <a:rPr lang="en-US" sz="1400" dirty="0"/>
              <a:t>Desktop Software – Question Editor</a:t>
            </a:r>
          </a:p>
          <a:p>
            <a:pPr marL="0" indent="0">
              <a:buNone/>
            </a:pPr>
            <a:r>
              <a:rPr lang="en-US" sz="1600" dirty="0"/>
              <a:t>Variants</a:t>
            </a:r>
          </a:p>
          <a:p>
            <a:r>
              <a:rPr lang="en-US" sz="1400" dirty="0" err="1"/>
              <a:t>ESXi</a:t>
            </a:r>
            <a:r>
              <a:rPr lang="en-US" sz="1400" dirty="0"/>
              <a:t> or </a:t>
            </a:r>
            <a:r>
              <a:rPr lang="en-US" sz="1400" dirty="0" err="1"/>
              <a:t>HyperV</a:t>
            </a:r>
            <a:r>
              <a:rPr lang="en-US" sz="1400" dirty="0"/>
              <a:t> VM Package</a:t>
            </a:r>
          </a:p>
          <a:p>
            <a:r>
              <a:rPr lang="en-US" sz="1400" dirty="0"/>
              <a:t>Software Installed Directly on a Server</a:t>
            </a:r>
          </a:p>
          <a:p>
            <a:r>
              <a:rPr lang="en-US" sz="1400" dirty="0"/>
              <a:t>MSSQL Express or Full Back 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DBBEA-E1B8-4347-A073-AFF91E4CA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3" y="1332963"/>
            <a:ext cx="4875211" cy="2730322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US" sz="2900" dirty="0"/>
              <a:t>Requirements</a:t>
            </a:r>
          </a:p>
          <a:p>
            <a:pPr lvl="0"/>
            <a:r>
              <a:rPr lang="en-US" sz="2500" dirty="0"/>
              <a:t>Area with available wireless network using IPv4</a:t>
            </a:r>
          </a:p>
          <a:p>
            <a:pPr lvl="0"/>
            <a:r>
              <a:rPr lang="en-US" sz="2500" dirty="0"/>
              <a:t>64-bit Host Server</a:t>
            </a:r>
          </a:p>
          <a:p>
            <a:pPr lvl="1"/>
            <a:r>
              <a:rPr lang="en-US" sz="2500" dirty="0"/>
              <a:t>CPU: 2 GHz or faster</a:t>
            </a:r>
          </a:p>
          <a:p>
            <a:pPr lvl="1"/>
            <a:r>
              <a:rPr lang="en-US" sz="2500" dirty="0"/>
              <a:t>RAM: 4 GB or more</a:t>
            </a:r>
          </a:p>
          <a:p>
            <a:pPr lvl="1"/>
            <a:r>
              <a:rPr lang="en-US" sz="2500" dirty="0"/>
              <a:t>HDD: 20 GB or more</a:t>
            </a:r>
          </a:p>
          <a:p>
            <a:r>
              <a:rPr lang="en-US" sz="2500" dirty="0"/>
              <a:t>64-bit Host Computer to run Question Editor</a:t>
            </a:r>
          </a:p>
          <a:p>
            <a:r>
              <a:rPr lang="en-US" sz="2500" dirty="0"/>
              <a:t>Shared Network Folder to House Form Data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41B2AC-4111-41E4-827B-C56A3E200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7"/>
    </mc:Choice>
    <mc:Fallback xmlns="">
      <p:transition spd="slow" advTm="50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FF48-0184-40E2-A81E-BEA030D2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35" y="618518"/>
            <a:ext cx="10261100" cy="1478570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cap="none" dirty="0" err="1"/>
              <a:t>mDAQ</a:t>
            </a:r>
            <a:r>
              <a:rPr lang="en-US" cap="non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E97EF-2BF1-487D-BDA6-497DFE284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914" y="1962345"/>
            <a:ext cx="5948120" cy="376839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mobile data collection solution for manufacturing organizations</a:t>
            </a:r>
          </a:p>
          <a:p>
            <a:r>
              <a:rPr lang="en-US" dirty="0"/>
              <a:t>Eliminate paper forms</a:t>
            </a:r>
          </a:p>
          <a:p>
            <a:r>
              <a:rPr lang="en-US" dirty="0"/>
              <a:t>Leverage data for machine control</a:t>
            </a:r>
          </a:p>
          <a:p>
            <a:r>
              <a:rPr lang="en-US" dirty="0"/>
              <a:t>Make data easier to search and analyze</a:t>
            </a:r>
          </a:p>
          <a:p>
            <a:r>
              <a:rPr lang="en-US" dirty="0"/>
              <a:t>Long-term data storage</a:t>
            </a:r>
          </a:p>
          <a:p>
            <a:r>
              <a:rPr lang="en-US" dirty="0"/>
              <a:t>Collected data available via read-only API to your existing systems (e.g. MES, Databases, Reporting Tools)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03578-48BB-407D-A0F4-0F075A154E1E}"/>
              </a:ext>
            </a:extLst>
          </p:cNvPr>
          <p:cNvSpPr txBox="1"/>
          <p:nvPr/>
        </p:nvSpPr>
        <p:spPr>
          <a:xfrm>
            <a:off x="6873168" y="2296833"/>
            <a:ext cx="4216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Applications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Data Collection Forms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Process Verification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Visual Work Instruction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Data-driven Machine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A5F60-7183-4E69-9BD0-78921589391D}"/>
              </a:ext>
            </a:extLst>
          </p:cNvPr>
          <p:cNvSpPr txBox="1"/>
          <p:nvPr/>
        </p:nvSpPr>
        <p:spPr>
          <a:xfrm>
            <a:off x="6829831" y="5105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75BB3-59DB-4EB8-BF40-EBCA77721B0D}"/>
              </a:ext>
            </a:extLst>
          </p:cNvPr>
          <p:cNvSpPr txBox="1"/>
          <p:nvPr/>
        </p:nvSpPr>
        <p:spPr>
          <a:xfrm>
            <a:off x="5980435" y="4895655"/>
            <a:ext cx="563653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C000"/>
                </a:solidFill>
              </a:rPr>
              <a:t>mDAQ</a:t>
            </a:r>
            <a:r>
              <a:rPr lang="en-US" sz="2800" b="1" u="sng" dirty="0">
                <a:solidFill>
                  <a:srgbClr val="FFC000"/>
                </a:solidFill>
              </a:rPr>
              <a:t> ≠ MES</a:t>
            </a:r>
            <a:endParaRPr lang="en-US" sz="2800" dirty="0"/>
          </a:p>
          <a:p>
            <a:r>
              <a:rPr lang="en-US" dirty="0" err="1"/>
              <a:t>mDAQ</a:t>
            </a:r>
            <a:r>
              <a:rPr lang="en-US" dirty="0"/>
              <a:t> is </a:t>
            </a:r>
            <a:r>
              <a:rPr lang="en-US" b="1" dirty="0"/>
              <a:t>NOT </a:t>
            </a:r>
            <a:r>
              <a:rPr lang="en-US" dirty="0"/>
              <a:t>a Manufacturing Execution System (MES) and is not directly connected to MES. Data collection/verification with </a:t>
            </a:r>
            <a:r>
              <a:rPr lang="en-US" dirty="0" err="1"/>
              <a:t>mDAQ</a:t>
            </a:r>
            <a:r>
              <a:rPr lang="en-US" dirty="0"/>
              <a:t> can be done regardless of the MES being used via standardized API in a read-only configuration</a:t>
            </a:r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9D7A35A-57E8-4A7E-B88B-7EE58FEAC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89"/>
    </mc:Choice>
    <mc:Fallback xmlns="">
      <p:transition spd="slow" advTm="69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424D-E7CD-45BC-92FF-636BBC01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Open Data Kit (ODK)?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FE254-D7C4-4F0A-99A9-384810D20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2786" y="2552841"/>
            <a:ext cx="5912969" cy="3541714"/>
          </a:xfrm>
        </p:spPr>
        <p:txBody>
          <a:bodyPr/>
          <a:lstStyle/>
          <a:p>
            <a:r>
              <a:rPr lang="en-US" dirty="0"/>
              <a:t>Open source software framework</a:t>
            </a:r>
          </a:p>
          <a:p>
            <a:r>
              <a:rPr lang="en-US" dirty="0"/>
              <a:t>Mobile data collection in remote regions of the world without access to internet or cellular connections</a:t>
            </a:r>
          </a:p>
          <a:p>
            <a:r>
              <a:rPr lang="en-US" dirty="0"/>
              <a:t>Developed by Google and the University of Washington</a:t>
            </a:r>
          </a:p>
        </p:txBody>
      </p:sp>
      <p:pic>
        <p:nvPicPr>
          <p:cNvPr id="5" name="Picture 4" descr="@opendatakit">
            <a:extLst>
              <a:ext uri="{FF2B5EF4-FFF2-40B4-BE49-F238E27FC236}">
                <a16:creationId xmlns:a16="http://schemas.microsoft.com/office/drawing/2014/main" id="{8430A16F-E07D-4BA2-852D-4D7C25A44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20" y="2896285"/>
            <a:ext cx="2578253" cy="25782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13012-9724-4B41-B0FA-B25008EF4957}"/>
              </a:ext>
            </a:extLst>
          </p:cNvPr>
          <p:cNvSpPr txBox="1"/>
          <p:nvPr/>
        </p:nvSpPr>
        <p:spPr>
          <a:xfrm>
            <a:off x="8391792" y="2711619"/>
            <a:ext cx="221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mDAQ</a:t>
            </a:r>
            <a:r>
              <a:rPr lang="en-US" dirty="0"/>
              <a:t> is powered by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2FFC6-E31B-444E-90E5-0D7B6CAFE724}"/>
              </a:ext>
            </a:extLst>
          </p:cNvPr>
          <p:cNvSpPr txBox="1"/>
          <p:nvPr/>
        </p:nvSpPr>
        <p:spPr>
          <a:xfrm>
            <a:off x="8045042" y="5474538"/>
            <a:ext cx="287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http://docs.opendatakit.org/</a:t>
            </a: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EEE608B-80DC-46EB-A7CB-9628D6A7F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2"/>
    </mc:Choice>
    <mc:Fallback xmlns="">
      <p:transition spd="slow" advTm="18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16CF-5172-4CAB-BFD2-40D695DD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05" y="618518"/>
            <a:ext cx="6182176" cy="1478570"/>
          </a:xfrm>
        </p:spPr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mDAQ</a:t>
            </a:r>
            <a:r>
              <a:rPr lang="en-US" dirty="0"/>
              <a:t> Data Flow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00E731-6BA8-4265-8813-37001F7E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731" y="0"/>
            <a:ext cx="9478537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03277C-B3D2-45E1-A444-2C7A64676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39"/>
    </mc:Choice>
    <mc:Fallback xmlns="">
      <p:transition spd="slow" advTm="5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3B6F-DD89-42DB-9280-C126442C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err="1"/>
              <a:t>mDAQ</a:t>
            </a:r>
            <a:r>
              <a:rPr lang="en-US" cap="none" dirty="0"/>
              <a:t>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5C73C-FCFC-4038-A4B4-CFB7FE5B1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26" y="2952178"/>
            <a:ext cx="9805748" cy="16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FD9E46-D113-4971-BCF3-214471F85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6"/>
    </mc:Choice>
    <mc:Fallback xmlns="">
      <p:transition spd="slow" advTm="1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5AD4-ACBC-4406-8B54-DC17F7A4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8817D8-9BEF-4449-BB05-0E9EBDA6AB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9740823"/>
              </p:ext>
            </p:extLst>
          </p:nvPr>
        </p:nvGraphicFramePr>
        <p:xfrm>
          <a:off x="6680752" y="2267504"/>
          <a:ext cx="487838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129">
                  <a:extLst>
                    <a:ext uri="{9D8B030D-6E8A-4147-A177-3AD203B41FA5}">
                      <a16:colId xmlns:a16="http://schemas.microsoft.com/office/drawing/2014/main" val="3888084154"/>
                    </a:ext>
                  </a:extLst>
                </a:gridCol>
                <a:gridCol w="1626129">
                  <a:extLst>
                    <a:ext uri="{9D8B030D-6E8A-4147-A177-3AD203B41FA5}">
                      <a16:colId xmlns:a16="http://schemas.microsoft.com/office/drawing/2014/main" val="3215876768"/>
                    </a:ext>
                  </a:extLst>
                </a:gridCol>
                <a:gridCol w="1626129">
                  <a:extLst>
                    <a:ext uri="{9D8B030D-6E8A-4147-A177-3AD203B41FA5}">
                      <a16:colId xmlns:a16="http://schemas.microsoft.com/office/drawing/2014/main" val="2577030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label::English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2025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begin group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Personal_Data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Personal Data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32301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text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is your name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4324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integer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How old are you?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2050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end group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35332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select_one choices_WeekDay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WeekDay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day of the week is it?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55346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select_multiple choices_WeekendPlans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WeekendPlans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are your weekend plans?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479661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D73E433-5A07-4271-A921-E8D1345636F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93687" y="2258495"/>
            <a:ext cx="5287603" cy="3980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102FD1-390F-4A98-955A-B2E0B075D3C3}"/>
              </a:ext>
            </a:extLst>
          </p:cNvPr>
          <p:cNvSpPr txBox="1"/>
          <p:nvPr/>
        </p:nvSpPr>
        <p:spPr>
          <a:xfrm>
            <a:off x="6680752" y="1889163"/>
            <a:ext cx="336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XLSFORM (MS Excel-based editor)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60BB0-B2C1-4B47-B065-5C3B2E7168D9}"/>
              </a:ext>
            </a:extLst>
          </p:cNvPr>
          <p:cNvSpPr txBox="1"/>
          <p:nvPr/>
        </p:nvSpPr>
        <p:spPr>
          <a:xfrm>
            <a:off x="293687" y="1889163"/>
            <a:ext cx="24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ODK Build (Visual Editor)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DD7EA6-5E11-40B9-9D50-1E11C0EBB610}"/>
              </a:ext>
            </a:extLst>
          </p:cNvPr>
          <p:cNvSpPr txBox="1"/>
          <p:nvPr/>
        </p:nvSpPr>
        <p:spPr>
          <a:xfrm>
            <a:off x="6594481" y="5065332"/>
            <a:ext cx="5050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Support intelligent data collection by considering:</a:t>
            </a:r>
          </a:p>
          <a:p>
            <a:pPr lvl="1"/>
            <a:r>
              <a:rPr lang="en-US" dirty="0"/>
              <a:t>Constraints on data, Relevancy of data, Data matches to expected values, Look-ups based on data, Jump / Skip Logic, Data variables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32F1F-5CDE-4D63-AEE5-A75A4C184A5E}"/>
              </a:ext>
            </a:extLst>
          </p:cNvPr>
          <p:cNvSpPr txBox="1"/>
          <p:nvPr/>
        </p:nvSpPr>
        <p:spPr>
          <a:xfrm>
            <a:off x="5590816" y="324433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AND/OR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044B532-F9DF-4459-84E5-871FEBAD3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3"/>
    </mc:Choice>
    <mc:Fallback xmlns="">
      <p:transition spd="slow" advTm="44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F620C-480E-4917-A8C5-C53D1750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Collect</a:t>
            </a:r>
          </a:p>
        </p:txBody>
      </p:sp>
      <p:pic>
        <p:nvPicPr>
          <p:cNvPr id="2078" name="Picture 16" descr="String input form widget, displayed in ODK Collect on an Android phone. The label is &quot;What is your name?&quot;">
            <a:extLst>
              <a:ext uri="{FF2B5EF4-FFF2-40B4-BE49-F238E27FC236}">
                <a16:creationId xmlns:a16="http://schemas.microsoft.com/office/drawing/2014/main" id="{622CED2E-5309-4010-984C-C66EBA73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01" y="2302410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15" descr="An integer form widget displayed in ODK Collect on an Android phone. The question is &quot;Weight in kilograms.&quot; A numerical keyboard is displayed.">
            <a:extLst>
              <a:ext uri="{FF2B5EF4-FFF2-40B4-BE49-F238E27FC236}">
                <a16:creationId xmlns:a16="http://schemas.microsoft.com/office/drawing/2014/main" id="{A1F8BC9C-D22F-4427-A9D9-7237FB6A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19" y="2301706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19" descr="The Image widget as displayed previously. Below the buttons is the photo of a face from the previous camera app image.">
            <a:extLst>
              <a:ext uri="{FF2B5EF4-FFF2-40B4-BE49-F238E27FC236}">
                <a16:creationId xmlns:a16="http://schemas.microsoft.com/office/drawing/2014/main" id="{0F7DB1C8-3C03-4B37-8CA0-6F0D1327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37" y="2286536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18" descr="The same map as displayed previously, but now a series of red markers form a polygon across the map.">
            <a:extLst>
              <a:ext uri="{FF2B5EF4-FFF2-40B4-BE49-F238E27FC236}">
                <a16:creationId xmlns:a16="http://schemas.microsoft.com/office/drawing/2014/main" id="{6258E67D-A122-442F-BA3A-17C0351E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55" y="2286536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2" descr="The same form widget screen as previously, overlaid with a modal popup calendar. The headline is a date: 2017 Tue, Aug 8. The main body shows a monthly calendar with selectable days and arrows for scrolling month-to-month. In the bottom-right are Cancel and OK buttons.">
            <a:extLst>
              <a:ext uri="{FF2B5EF4-FFF2-40B4-BE49-F238E27FC236}">
                <a16:creationId xmlns:a16="http://schemas.microsoft.com/office/drawing/2014/main" id="{80C87C39-BB38-439D-BA62-C26D81A0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373" y="2285999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0" descr="A barcode scanner on an Android device. A barcode is in the viewfinder, with a thin blue line across the barcode.">
            <a:extLst>
              <a:ext uri="{FF2B5EF4-FFF2-40B4-BE49-F238E27FC236}">
                <a16:creationId xmlns:a16="http://schemas.microsoft.com/office/drawing/2014/main" id="{9756BA9D-A772-41AC-90D2-BA0AD5C9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56" y="4399496"/>
            <a:ext cx="10953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1" descr="The Acknowledge form widget as displayed in the ODK Collect app on an Android phone. The headline text is, &quot;I acknowledge this acknowledgement.&quot; Below that is a single checkbox with the label, &quot;OK. Please continue.&quot;">
            <a:extLst>
              <a:ext uri="{FF2B5EF4-FFF2-40B4-BE49-F238E27FC236}">
                <a16:creationId xmlns:a16="http://schemas.microsoft.com/office/drawing/2014/main" id="{83E35735-7617-4E59-9995-F4729001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84" y="4526389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17" descr="Multi-select (checkbox-list) form widget, displayed in ODK Collect on an Android phone. The question label is &quot;What vegetables do you enjoy?&quot; and the hint text &quot;Select all the apply.&quot; After the question is a list of vegetables.">
            <a:extLst>
              <a:ext uri="{FF2B5EF4-FFF2-40B4-BE49-F238E27FC236}">
                <a16:creationId xmlns:a16="http://schemas.microsoft.com/office/drawing/2014/main" id="{1DFDBDDB-37DC-494B-92AA-675E19EB9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37" y="4517542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4" descr="The compact multiselect widget shown previously. Two of the animal icons are outlined with an orange border, indicating they have been selected.">
            <a:extLst>
              <a:ext uri="{FF2B5EF4-FFF2-40B4-BE49-F238E27FC236}">
                <a16:creationId xmlns:a16="http://schemas.microsoft.com/office/drawing/2014/main" id="{676AD245-DDEE-4359-ABAB-7C7339A4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55" y="4526389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3" descr="The continuation of the previous image.">
            <a:extLst>
              <a:ext uri="{FF2B5EF4-FFF2-40B4-BE49-F238E27FC236}">
                <a16:creationId xmlns:a16="http://schemas.microsoft.com/office/drawing/2014/main" id="{8D4D7E1B-CE24-4BF5-9F8F-8EE85D6C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373" y="4526389"/>
            <a:ext cx="1028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1">
            <a:extLst>
              <a:ext uri="{FF2B5EF4-FFF2-40B4-BE49-F238E27FC236}">
                <a16:creationId xmlns:a16="http://schemas.microsoft.com/office/drawing/2014/main" id="{AB7E85D9-1DAE-4E7A-A4B1-70E87D1F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32">
            <a:extLst>
              <a:ext uri="{FF2B5EF4-FFF2-40B4-BE49-F238E27FC236}">
                <a16:creationId xmlns:a16="http://schemas.microsoft.com/office/drawing/2014/main" id="{AE9D751E-2113-4A35-B0A0-0B0E0DBEC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33">
            <a:extLst>
              <a:ext uri="{FF2B5EF4-FFF2-40B4-BE49-F238E27FC236}">
                <a16:creationId xmlns:a16="http://schemas.microsoft.com/office/drawing/2014/main" id="{1AE24A72-5AD2-41C0-9B4E-B30B358E8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1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34">
            <a:extLst>
              <a:ext uri="{FF2B5EF4-FFF2-40B4-BE49-F238E27FC236}">
                <a16:creationId xmlns:a16="http://schemas.microsoft.com/office/drawing/2014/main" id="{3B90B95D-9059-449A-9952-33152A452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35">
            <a:extLst>
              <a:ext uri="{FF2B5EF4-FFF2-40B4-BE49-F238E27FC236}">
                <a16:creationId xmlns:a16="http://schemas.microsoft.com/office/drawing/2014/main" id="{77EEDAB3-8367-4CC2-8E43-2F75EB321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77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36">
            <a:extLst>
              <a:ext uri="{FF2B5EF4-FFF2-40B4-BE49-F238E27FC236}">
                <a16:creationId xmlns:a16="http://schemas.microsoft.com/office/drawing/2014/main" id="{DBEAF19C-4623-49E0-81D1-9BA2FA594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01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9A48014D-0CD2-4255-9E49-C5B714608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91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8F17B296-EB06-43ED-BD2C-981888038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20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9">
            <a:extLst>
              <a:ext uri="{FF2B5EF4-FFF2-40B4-BE49-F238E27FC236}">
                <a16:creationId xmlns:a16="http://schemas.microsoft.com/office/drawing/2014/main" id="{B6796004-D0D2-4375-BD73-5354EB9A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64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A9BC741A-0ADE-41AC-8FBF-62129C8B6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78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FE68F-49C2-4C1F-9A64-827DE848EE06}"/>
              </a:ext>
            </a:extLst>
          </p:cNvPr>
          <p:cNvSpPr txBox="1"/>
          <p:nvPr/>
        </p:nvSpPr>
        <p:spPr>
          <a:xfrm>
            <a:off x="620688" y="2233485"/>
            <a:ext cx="40017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Use Android mobile devices to collect data and fill out digital forms: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Basic Data (text, numbers, time, date)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Barcode Scan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 from list (one or many)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Media (photos, video, audio)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GPS/Geo data (locations, routes, areas)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No network connection required to collect data and fill out forms. Forms can be uploaded at a later time when a connection is available.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16AFBE9-4ED1-4A59-AD59-2FCF3363B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0"/>
    </mc:Choice>
    <mc:Fallback xmlns="">
      <p:transition spd="slow" advTm="4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C10C-4A67-4623-AA19-8263E2FA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41164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Aggregate</a:t>
            </a:r>
          </a:p>
        </p:txBody>
      </p:sp>
      <p:pic>
        <p:nvPicPr>
          <p:cNvPr id="4" name="Picture 3" descr="http://opendatakit.org/wp-content/uploads/2011/12/aggregate.png">
            <a:extLst>
              <a:ext uri="{FF2B5EF4-FFF2-40B4-BE49-F238E27FC236}">
                <a16:creationId xmlns:a16="http://schemas.microsoft.com/office/drawing/2014/main" id="{5ED5C014-FAFC-4B81-B439-FD98FD2E5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" y="3062832"/>
            <a:ext cx="6457626" cy="372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9F96B-86C7-46DA-BC78-75739EE12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210" y="1485384"/>
            <a:ext cx="4215195" cy="2188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913C6-762D-4256-987B-0D4D23B21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879" y="4259525"/>
            <a:ext cx="4246721" cy="2156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9BBE35-759A-4E16-AAAA-CFB9E612A089}"/>
              </a:ext>
            </a:extLst>
          </p:cNvPr>
          <p:cNvSpPr txBox="1"/>
          <p:nvPr/>
        </p:nvSpPr>
        <p:spPr>
          <a:xfrm>
            <a:off x="832167" y="1356904"/>
            <a:ext cx="58760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and maintain forms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Search, review, filter, and organized data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Analyze and visualize data using maps, graphs, and charts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Export data to spreadsheets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Publish data to external systems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Manage Users and Permissions levels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560437D-5715-4E08-9ED1-0AE805AE5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3"/>
    </mc:Choice>
    <mc:Fallback xmlns="">
      <p:transition spd="slow" advTm="3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0A2C-F2C5-4403-A5C8-9FC99DAD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D6F01-DD26-424B-A982-7103108D02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Control production machines based on data conditions via relay.</a:t>
            </a:r>
          </a:p>
          <a:p>
            <a:pPr lvl="0"/>
            <a:r>
              <a:rPr lang="en-US" dirty="0"/>
              <a:t>Connect to control boxes over WIFI or LAN.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AF5D6-18BB-41A0-9936-A7D0D31482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603" y="2481361"/>
            <a:ext cx="2655136" cy="211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23E643-D33A-4505-8E39-0464EB31A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2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5"/>
    </mc:Choice>
    <mc:Fallback xmlns="">
      <p:transition spd="slow" advTm="2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1745</TotalTime>
  <Words>556</Words>
  <Application>Microsoft Office PowerPoint</Application>
  <PresentationFormat>Widescreen</PresentationFormat>
  <Paragraphs>122</Paragraphs>
  <Slides>14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Tw Cen MT</vt:lpstr>
      <vt:lpstr>vArial</vt:lpstr>
      <vt:lpstr>Circuit</vt:lpstr>
      <vt:lpstr>mDAQ Mobile Data Collection Solution  Product Overview</vt:lpstr>
      <vt:lpstr>What is mDAQ?</vt:lpstr>
      <vt:lpstr>What is Open Data Kit (ODK)?</vt:lpstr>
      <vt:lpstr>The mDAQ Data Flow</vt:lpstr>
      <vt:lpstr>mDAQ FEATURES</vt:lpstr>
      <vt:lpstr>DESIGN</vt:lpstr>
      <vt:lpstr>Collect</vt:lpstr>
      <vt:lpstr>Aggregate</vt:lpstr>
      <vt:lpstr>Control</vt:lpstr>
      <vt:lpstr>PowerPoint Presentation</vt:lpstr>
      <vt:lpstr>Deployment and Installation process</vt:lpstr>
      <vt:lpstr>Question and flow editor</vt:lpstr>
      <vt:lpstr>Mobile device data collection for process validation</vt:lpstr>
      <vt:lpstr>System Components and Requirements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Edmund Wright</dc:creator>
  <cp:lastModifiedBy>MICHAEL WALT</cp:lastModifiedBy>
  <cp:revision>83</cp:revision>
  <dcterms:created xsi:type="dcterms:W3CDTF">2017-11-29T22:16:19Z</dcterms:created>
  <dcterms:modified xsi:type="dcterms:W3CDTF">2018-12-21T15:58:06Z</dcterms:modified>
  <cp:contentStatus/>
</cp:coreProperties>
</file>